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74"/>
  </p:handoutMasterIdLst>
  <p:sldIdLst>
    <p:sldId id="258" r:id="rId3"/>
    <p:sldId id="916" r:id="rId4"/>
    <p:sldId id="3086" r:id="rId5"/>
    <p:sldId id="2537" r:id="rId7"/>
    <p:sldId id="268" r:id="rId8"/>
    <p:sldId id="2663" r:id="rId9"/>
    <p:sldId id="756" r:id="rId10"/>
    <p:sldId id="2539" r:id="rId11"/>
    <p:sldId id="2997" r:id="rId12"/>
    <p:sldId id="2998" r:id="rId13"/>
    <p:sldId id="2999" r:id="rId14"/>
    <p:sldId id="3000" r:id="rId15"/>
    <p:sldId id="3001" r:id="rId16"/>
    <p:sldId id="3002" r:id="rId17"/>
    <p:sldId id="2540" r:id="rId18"/>
    <p:sldId id="2541" r:id="rId19"/>
    <p:sldId id="2542" r:id="rId20"/>
    <p:sldId id="2909" r:id="rId21"/>
    <p:sldId id="3004" r:id="rId22"/>
    <p:sldId id="3003" r:id="rId23"/>
    <p:sldId id="2658" r:id="rId24"/>
    <p:sldId id="2906" r:id="rId25"/>
    <p:sldId id="2907" r:id="rId26"/>
    <p:sldId id="2908" r:id="rId27"/>
    <p:sldId id="2659" r:id="rId28"/>
    <p:sldId id="2660" r:id="rId29"/>
    <p:sldId id="2661" r:id="rId30"/>
    <p:sldId id="2333" r:id="rId31"/>
    <p:sldId id="2657" r:id="rId32"/>
    <p:sldId id="2664" r:id="rId33"/>
    <p:sldId id="2829" r:id="rId34"/>
    <p:sldId id="2828" r:id="rId35"/>
    <p:sldId id="2751" r:id="rId36"/>
    <p:sldId id="2750" r:id="rId37"/>
    <p:sldId id="2752" r:id="rId38"/>
    <p:sldId id="2753" r:id="rId39"/>
    <p:sldId id="2754" r:id="rId40"/>
    <p:sldId id="2755" r:id="rId41"/>
    <p:sldId id="2758" r:id="rId42"/>
    <p:sldId id="2756" r:id="rId43"/>
    <p:sldId id="2757" r:id="rId44"/>
    <p:sldId id="761" r:id="rId45"/>
    <p:sldId id="2179" r:id="rId46"/>
    <p:sldId id="3077" r:id="rId47"/>
    <p:sldId id="3076" r:id="rId48"/>
    <p:sldId id="3080" r:id="rId49"/>
    <p:sldId id="3078" r:id="rId50"/>
    <p:sldId id="3079" r:id="rId51"/>
    <p:sldId id="3081" r:id="rId52"/>
    <p:sldId id="3082" r:id="rId53"/>
    <p:sldId id="3085" r:id="rId54"/>
    <p:sldId id="3083" r:id="rId55"/>
    <p:sldId id="3084" r:id="rId56"/>
    <p:sldId id="1021" r:id="rId57"/>
    <p:sldId id="638" r:id="rId58"/>
    <p:sldId id="1022" r:id="rId59"/>
    <p:sldId id="876" r:id="rId60"/>
    <p:sldId id="737" r:id="rId61"/>
    <p:sldId id="730" r:id="rId62"/>
    <p:sldId id="3064" r:id="rId63"/>
    <p:sldId id="3065" r:id="rId64"/>
    <p:sldId id="3066" r:id="rId65"/>
    <p:sldId id="1287" r:id="rId66"/>
    <p:sldId id="1333" r:id="rId67"/>
    <p:sldId id="3075" r:id="rId68"/>
    <p:sldId id="3067" r:id="rId69"/>
    <p:sldId id="3068" r:id="rId70"/>
    <p:sldId id="282" r:id="rId71"/>
    <p:sldId id="3156" r:id="rId72"/>
    <p:sldId id="28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02060E"/>
    <a:srgbClr val="03070F"/>
    <a:srgbClr val="181A1B"/>
    <a:srgbClr val="161D26"/>
    <a:srgbClr val="0F1B2A"/>
    <a:srgbClr val="F34C0B"/>
    <a:srgbClr val="111111"/>
    <a:srgbClr val="F44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Amazon Bedrock is a managed platform that enables developers to build generative AI applications with security, privacy, and responsibility. It provides access to high-performance baseline models from leading AI companies such as Anthropic, Cohere, Meta, Stability AI, and Amazon through a single API. Here are some examples of serverless LLM applications that can be built using Amazon Bedrock:</a:t>
            </a:r>
            <a:endParaRPr lang="en-US"/>
          </a:p>
          <a:p>
            <a:r>
              <a:rPr lang="en-US" b="1"/>
              <a:t>Chatbots</a:t>
            </a:r>
            <a:endParaRPr lang="en-US"/>
          </a:p>
          <a:p>
            <a:r>
              <a:rPr lang="en-US"/>
              <a:t>Amazon Bedrock can be used to build chatbots for customer support, virtual assistants, and conversational applications. These chatbots can be integrated with enterprise systems to provide personalized responses and perform complex tasks.</a:t>
            </a:r>
            <a:endParaRPr lang="en-US"/>
          </a:p>
          <a:p>
            <a:endParaRPr lang="en-US" b="1"/>
          </a:p>
          <a:p>
            <a:r>
              <a:rPr lang="en-US" b="1"/>
              <a:t>Content Creation</a:t>
            </a:r>
            <a:endParaRPr lang="en-US"/>
          </a:p>
          <a:p>
            <a:r>
              <a:rPr lang="en-US"/>
              <a:t>Developers can use Amazon Bedrock to generate content for blogs, articles, and other written materials, as well as create synthetic data for training purposes.</a:t>
            </a:r>
            <a:endParaRPr lang="en-US"/>
          </a:p>
          <a:p>
            <a:endParaRPr lang="en-US" b="1"/>
          </a:p>
          <a:p>
            <a:r>
              <a:rPr lang="en-US" b="1"/>
              <a:t>Reflective Dialogue</a:t>
            </a:r>
            <a:endParaRPr lang="en-US" b="1"/>
          </a:p>
          <a:p>
            <a:r>
              <a:rPr lang="en-US"/>
              <a:t>Models such as Claude FM, available on Amazon Bedrock, are suitable for detailed and reflective conversations, ranging from content creation to complex reasoning and creative writing.</a:t>
            </a:r>
            <a:endParaRPr lang="en-US"/>
          </a:p>
          <a:p>
            <a:endParaRPr lang="en-US"/>
          </a:p>
          <a:p>
            <a:r>
              <a:rPr lang="en-US" b="1"/>
              <a:t>Image Generation</a:t>
            </a:r>
            <a:endParaRPr lang="en-US" b="1"/>
          </a:p>
          <a:p>
            <a:r>
              <a:rPr lang="en-US"/>
              <a:t>Amazon Bedrock supports the generation of unique, realistic, high-quality images, including artwork, logos, and designs, using models such as Stable Diffusion.</a:t>
            </a:r>
            <a:endParaRPr lang="en-US"/>
          </a:p>
          <a:p>
            <a:endParaRPr lang="en-US" b="1"/>
          </a:p>
          <a:p>
            <a:r>
              <a:rPr lang="en-US" b="1"/>
              <a:t>Serverless Document Chat</a:t>
            </a:r>
            <a:endParaRPr lang="en-US"/>
          </a:p>
          <a:p>
            <a:r>
              <a:rPr lang="en-US"/>
              <a:t>A specific example is a solution that allows you to ask natural language questions to any uploaded PDF document. It uses serverless services such as AWS Lambda to run LangChain and Amazon DynamoDB for conversational memory. Amazon Bedrock is used to provide serverless access to foundational models such as Amazon Titan and models developed by companies such as AI21 Labs, Anthropic, and Cohere.</a:t>
            </a:r>
            <a:endParaRPr lang="en-US"/>
          </a:p>
          <a:p>
            <a:endParaRPr lang="en-US" b="1"/>
          </a:p>
          <a:p>
            <a:r>
              <a:rPr lang="en-US" b="1"/>
              <a:t>Managed Agents</a:t>
            </a:r>
            <a:endParaRPr lang="en-US" b="1"/>
          </a:p>
          <a:p>
            <a:r>
              <a:rPr lang="en-US"/>
              <a:t>With Amazon Bedrock, you can create managed agents that perform complex tasks using enterprise systems and data sources. These agents can be created in just a few clicks by selecting a base model and providing access to enterprise systems, knowledge bases, and AWS Lambda functions to securely execute APIs.</a:t>
            </a:r>
            <a:endParaRPr lang="en-US"/>
          </a:p>
          <a:p>
            <a:r>
              <a:rPr lang="en-US"/>
              <a:t>These are just a few examples of how Amazon Bedrock can be used to build serverless LLM applications. The platform offers a wide range of use cases and tools that allow developers to experiment and evaluate the best base models for their specific needs, customize them with their data, and securely integrate them into their applications.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generative AI, every possible workload has a chance to be re invented. We are staring with chatbots and assistants, but as we build new use cases and workflows arise that can be enhanced with generative AI. This is the time to explore what is possible, and push the limits of what we can do. Now is the time to build!!!!</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42.png"/><Relationship Id="rId7" Type="http://schemas.microsoft.com/office/2007/relationships/hdphoto" Target="../media/image41.wdp"/><Relationship Id="rId6" Type="http://schemas.openxmlformats.org/officeDocument/2006/relationships/image" Target="../media/image40.png"/><Relationship Id="rId5" Type="http://schemas.openxmlformats.org/officeDocument/2006/relationships/image" Target="../media/image5.svg"/><Relationship Id="rId4" Type="http://schemas.openxmlformats.org/officeDocument/2006/relationships/image" Target="../media/image39.png"/><Relationship Id="rId3" Type="http://schemas.openxmlformats.org/officeDocument/2006/relationships/image" Target="../media/image4.svg"/><Relationship Id="rId2" Type="http://schemas.openxmlformats.org/officeDocument/2006/relationships/image" Target="../media/image38.png"/><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47.png"/><Relationship Id="rId7" Type="http://schemas.openxmlformats.org/officeDocument/2006/relationships/image" Target="../media/image8.svg"/><Relationship Id="rId6" Type="http://schemas.openxmlformats.org/officeDocument/2006/relationships/image" Target="../media/image46.png"/><Relationship Id="rId5" Type="http://schemas.openxmlformats.org/officeDocument/2006/relationships/image" Target="../media/image30.png"/><Relationship Id="rId4" Type="http://schemas.openxmlformats.org/officeDocument/2006/relationships/image" Target="../media/image7.svg"/><Relationship Id="rId3" Type="http://schemas.openxmlformats.org/officeDocument/2006/relationships/image" Target="../media/image45.png"/><Relationship Id="rId2" Type="http://schemas.openxmlformats.org/officeDocument/2006/relationships/image" Target="../media/image44.png"/><Relationship Id="rId10" Type="http://schemas.openxmlformats.org/officeDocument/2006/relationships/slideLayout" Target="../slideLayouts/slideLayout7.xml"/><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44.png"/><Relationship Id="rId7" Type="http://schemas.openxmlformats.org/officeDocument/2006/relationships/image" Target="../media/image10.svg"/><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9.svg"/><Relationship Id="rId3" Type="http://schemas.openxmlformats.org/officeDocument/2006/relationships/image" Target="../media/image49.png"/><Relationship Id="rId2" Type="http://schemas.openxmlformats.org/officeDocument/2006/relationships/image" Target="../media/image48.png"/><Relationship Id="rId15" Type="http://schemas.openxmlformats.org/officeDocument/2006/relationships/slideLayout" Target="../slideLayouts/slideLayout7.xml"/><Relationship Id="rId14" Type="http://schemas.openxmlformats.org/officeDocument/2006/relationships/image" Target="../media/image19.png"/><Relationship Id="rId13" Type="http://schemas.openxmlformats.org/officeDocument/2006/relationships/image" Target="../media/image53.png"/><Relationship Id="rId12" Type="http://schemas.openxmlformats.org/officeDocument/2006/relationships/image" Target="../media/image47.png"/><Relationship Id="rId11" Type="http://schemas.openxmlformats.org/officeDocument/2006/relationships/image" Target="../media/image11.svg"/><Relationship Id="rId10" Type="http://schemas.openxmlformats.org/officeDocument/2006/relationships/image" Target="../media/image52.png"/><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12.svg"/><Relationship Id="rId7" Type="http://schemas.openxmlformats.org/officeDocument/2006/relationships/image" Target="../media/image54.png"/><Relationship Id="rId6" Type="http://schemas.openxmlformats.org/officeDocument/2006/relationships/image" Target="../media/image30.png"/><Relationship Id="rId5" Type="http://schemas.openxmlformats.org/officeDocument/2006/relationships/image" Target="../media/image47.png"/><Relationship Id="rId4" Type="http://schemas.openxmlformats.org/officeDocument/2006/relationships/image" Target="../media/image51.png"/><Relationship Id="rId3" Type="http://schemas.openxmlformats.org/officeDocument/2006/relationships/image" Target="../media/image44.png"/><Relationship Id="rId27" Type="http://schemas.openxmlformats.org/officeDocument/2006/relationships/slideLayout" Target="../slideLayouts/slideLayout7.xml"/><Relationship Id="rId26" Type="http://schemas.openxmlformats.org/officeDocument/2006/relationships/image" Target="../media/image19.png"/><Relationship Id="rId25" Type="http://schemas.openxmlformats.org/officeDocument/2006/relationships/image" Target="../media/image65.png"/><Relationship Id="rId24" Type="http://schemas.openxmlformats.org/officeDocument/2006/relationships/image" Target="../media/image64.png"/><Relationship Id="rId23" Type="http://schemas.openxmlformats.org/officeDocument/2006/relationships/image" Target="../media/image63.png"/><Relationship Id="rId22" Type="http://schemas.openxmlformats.org/officeDocument/2006/relationships/image" Target="../media/image62.png"/><Relationship Id="rId21" Type="http://schemas.openxmlformats.org/officeDocument/2006/relationships/image" Target="../media/image17.svg"/><Relationship Id="rId20" Type="http://schemas.openxmlformats.org/officeDocument/2006/relationships/image" Target="../media/image61.png"/><Relationship Id="rId2" Type="http://schemas.openxmlformats.org/officeDocument/2006/relationships/image" Target="../media/image10.svg"/><Relationship Id="rId19" Type="http://schemas.openxmlformats.org/officeDocument/2006/relationships/image" Target="../media/image16.svg"/><Relationship Id="rId18" Type="http://schemas.openxmlformats.org/officeDocument/2006/relationships/image" Target="../media/image60.png"/><Relationship Id="rId17" Type="http://schemas.openxmlformats.org/officeDocument/2006/relationships/image" Target="../media/image15.svg"/><Relationship Id="rId16" Type="http://schemas.openxmlformats.org/officeDocument/2006/relationships/image" Target="../media/image59.png"/><Relationship Id="rId15" Type="http://schemas.openxmlformats.org/officeDocument/2006/relationships/image" Target="../media/image58.png"/><Relationship Id="rId14" Type="http://schemas.openxmlformats.org/officeDocument/2006/relationships/image" Target="../media/image57.png"/><Relationship Id="rId13" Type="http://schemas.openxmlformats.org/officeDocument/2006/relationships/image" Target="../media/image14.svg"/><Relationship Id="rId12" Type="http://schemas.openxmlformats.org/officeDocument/2006/relationships/image" Target="../media/image56.png"/><Relationship Id="rId11" Type="http://schemas.openxmlformats.org/officeDocument/2006/relationships/image" Target="../media/image43.png"/><Relationship Id="rId10" Type="http://schemas.openxmlformats.org/officeDocument/2006/relationships/image" Target="../media/image13.sv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19.png"/><Relationship Id="rId6" Type="http://schemas.openxmlformats.org/officeDocument/2006/relationships/image" Target="../media/image47.png"/><Relationship Id="rId5" Type="http://schemas.openxmlformats.org/officeDocument/2006/relationships/image" Target="../media/image8.svg"/><Relationship Id="rId4" Type="http://schemas.openxmlformats.org/officeDocument/2006/relationships/image" Target="../media/image46.png"/><Relationship Id="rId3" Type="http://schemas.openxmlformats.org/officeDocument/2006/relationships/image" Target="../media/image7.svg"/><Relationship Id="rId2" Type="http://schemas.openxmlformats.org/officeDocument/2006/relationships/image" Target="../media/image45.png"/><Relationship Id="rId17" Type="http://schemas.openxmlformats.org/officeDocument/2006/relationships/slideLayout" Target="../slideLayouts/slideLayout7.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20.svg"/><Relationship Id="rId13" Type="http://schemas.openxmlformats.org/officeDocument/2006/relationships/image" Target="../media/image69.png"/><Relationship Id="rId12" Type="http://schemas.openxmlformats.org/officeDocument/2006/relationships/image" Target="../media/image19.svg"/><Relationship Id="rId11" Type="http://schemas.openxmlformats.org/officeDocument/2006/relationships/image" Target="../media/image68.png"/><Relationship Id="rId10" Type="http://schemas.openxmlformats.org/officeDocument/2006/relationships/image" Target="../media/image18.svg"/><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78.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82.png"/><Relationship Id="rId7" Type="http://schemas.openxmlformats.org/officeDocument/2006/relationships/image" Target="../media/image47.png"/><Relationship Id="rId6" Type="http://schemas.openxmlformats.org/officeDocument/2006/relationships/image" Target="../media/image23.svg"/><Relationship Id="rId5" Type="http://schemas.openxmlformats.org/officeDocument/2006/relationships/image" Target="../media/image81.png"/><Relationship Id="rId4" Type="http://schemas.openxmlformats.org/officeDocument/2006/relationships/image" Target="../media/image22.svg"/><Relationship Id="rId3" Type="http://schemas.openxmlformats.org/officeDocument/2006/relationships/image" Target="../media/image80.png"/><Relationship Id="rId2" Type="http://schemas.openxmlformats.org/officeDocument/2006/relationships/image" Target="../media/image21.svg"/><Relationship Id="rId11" Type="http://schemas.openxmlformats.org/officeDocument/2006/relationships/notesSlide" Target="../notesSlides/notesSlide13.xml"/><Relationship Id="rId10" Type="http://schemas.openxmlformats.org/officeDocument/2006/relationships/slideLayout" Target="../slideLayouts/slideLayout6.xml"/><Relationship Id="rId1" Type="http://schemas.openxmlformats.org/officeDocument/2006/relationships/image" Target="../media/image7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84.png"/><Relationship Id="rId1"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24.svg"/><Relationship Id="rId4" Type="http://schemas.openxmlformats.org/officeDocument/2006/relationships/image" Target="../media/image85.png"/><Relationship Id="rId3" Type="http://schemas.openxmlformats.org/officeDocument/2006/relationships/image" Target="../media/image22.svg"/><Relationship Id="rId2" Type="http://schemas.openxmlformats.org/officeDocument/2006/relationships/image" Target="../media/image8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85.png"/><Relationship Id="rId3" Type="http://schemas.openxmlformats.org/officeDocument/2006/relationships/image" Target="../media/image22.svg"/><Relationship Id="rId2" Type="http://schemas.openxmlformats.org/officeDocument/2006/relationships/image" Target="../media/image80.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image" Target="../media/image47.png"/><Relationship Id="rId1" Type="http://schemas.openxmlformats.org/officeDocument/2006/relationships/image" Target="../media/image87.png"/></Relationships>
</file>

<file path=ppt/slides/_rels/slide3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47.png"/><Relationship Id="rId7" Type="http://schemas.openxmlformats.org/officeDocument/2006/relationships/image" Target="../media/image8.svg"/><Relationship Id="rId6" Type="http://schemas.openxmlformats.org/officeDocument/2006/relationships/image" Target="../media/image46.png"/><Relationship Id="rId5" Type="http://schemas.openxmlformats.org/officeDocument/2006/relationships/image" Target="../media/image30.png"/><Relationship Id="rId4" Type="http://schemas.openxmlformats.org/officeDocument/2006/relationships/image" Target="../media/image7.svg"/><Relationship Id="rId3" Type="http://schemas.openxmlformats.org/officeDocument/2006/relationships/image" Target="../media/image45.png"/><Relationship Id="rId2" Type="http://schemas.openxmlformats.org/officeDocument/2006/relationships/image" Target="../media/image44.png"/><Relationship Id="rId17" Type="http://schemas.openxmlformats.org/officeDocument/2006/relationships/slideLayout" Target="../slideLayouts/slideLayout7.xml"/><Relationship Id="rId16" Type="http://schemas.openxmlformats.org/officeDocument/2006/relationships/image" Target="../media/image91.png"/><Relationship Id="rId15" Type="http://schemas.openxmlformats.org/officeDocument/2006/relationships/image" Target="../media/image90.png"/><Relationship Id="rId14" Type="http://schemas.openxmlformats.org/officeDocument/2006/relationships/image" Target="../media/image89.png"/><Relationship Id="rId13" Type="http://schemas.openxmlformats.org/officeDocument/2006/relationships/image" Target="../media/image24.svg"/><Relationship Id="rId12" Type="http://schemas.openxmlformats.org/officeDocument/2006/relationships/image" Target="../media/image85.png"/><Relationship Id="rId11" Type="http://schemas.openxmlformats.org/officeDocument/2006/relationships/image" Target="../media/image25.svg"/><Relationship Id="rId10" Type="http://schemas.openxmlformats.org/officeDocument/2006/relationships/image" Target="../media/image88.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7.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99.png"/><Relationship Id="rId1" Type="http://schemas.openxmlformats.org/officeDocument/2006/relationships/image" Target="../media/image9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0.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2" Type="http://schemas.openxmlformats.org/officeDocument/2006/relationships/notesSlide" Target="../notesSlides/notesSlide2.xml"/><Relationship Id="rId21" Type="http://schemas.openxmlformats.org/officeDocument/2006/relationships/slideLayout" Target="../slideLayouts/slideLayout1.xml"/><Relationship Id="rId20" Type="http://schemas.openxmlformats.org/officeDocument/2006/relationships/image" Target="../media/image26.png"/><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2.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04.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7.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8.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0.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27.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6.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5.png"/><Relationship Id="rId1" Type="http://schemas.openxmlformats.org/officeDocument/2006/relationships/image" Target="../media/image120.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hyperlink" Target="https://catalog.workshops.aws/stepfunctions/en-US"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3.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29.png"/><Relationship Id="rId3" Type="http://schemas.openxmlformats.org/officeDocument/2006/relationships/image" Target="../media/image1.svg"/><Relationship Id="rId2" Type="http://schemas.openxmlformats.org/officeDocument/2006/relationships/image" Target="../media/image28.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4.png"/><Relationship Id="rId1" Type="http://schemas.openxmlformats.org/officeDocument/2006/relationships/image" Target="../media/image133.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36.png"/><Relationship Id="rId1" Type="http://schemas.openxmlformats.org/officeDocument/2006/relationships/image" Target="../media/image13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8.png"/><Relationship Id="rId1"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0.png"/><Relationship Id="rId1" Type="http://schemas.openxmlformats.org/officeDocument/2006/relationships/image" Target="../media/image139.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6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6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2" Type="http://schemas.openxmlformats.org/officeDocument/2006/relationships/notesSlide" Target="../notesSlides/notesSlide39.xml"/><Relationship Id="rId21" Type="http://schemas.openxmlformats.org/officeDocument/2006/relationships/slideLayout" Target="../slideLayouts/slideLayout1.xml"/><Relationship Id="rId20" Type="http://schemas.openxmlformats.org/officeDocument/2006/relationships/image" Target="../media/image26.png"/><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1.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Text Box 14"/>
          <p:cNvSpPr txBox="1"/>
          <p:nvPr/>
        </p:nvSpPr>
        <p:spPr>
          <a:xfrm>
            <a:off x="9601835" y="6520815"/>
            <a:ext cx="2470785" cy="337185"/>
          </a:xfrm>
          <a:prstGeom prst="rect">
            <a:avLst/>
          </a:prstGeom>
          <a:noFill/>
        </p:spPr>
        <p:txBody>
          <a:bodyPr wrap="square" rtlCol="0" anchor="t">
            <a:spAutoFit/>
          </a:bodyPr>
          <a:p>
            <a:r>
              <a:rPr lang="pt-PT" altLang="en-US" sz="1600" b="1">
                <a:solidFill>
                  <a:schemeClr val="bg1"/>
                </a:solidFill>
              </a:rPr>
              <a:t>#CampusParty2024</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
        <p:nvSpPr>
          <p:cNvPr id="5" name="Rectangles 4"/>
          <p:cNvSpPr/>
          <p:nvPr/>
        </p:nvSpPr>
        <p:spPr>
          <a:xfrm>
            <a:off x="5173980" y="131445"/>
            <a:ext cx="6499860" cy="343471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itle 3"/>
          <p:cNvSpPr>
            <a:spLocks noGrp="1"/>
          </p:cNvSpPr>
          <p:nvPr/>
        </p:nvSpPr>
        <p:spPr>
          <a:xfrm>
            <a:off x="5468620" y="381635"/>
            <a:ext cx="5666740" cy="2916555"/>
          </a:xfrm>
          <a:prstGeom prst="rect">
            <a:avLst/>
          </a:prstGeom>
        </p:spPr>
        <p:txBody>
          <a:bodyPr vert="horz" lIns="91440" tIns="45720" rIns="91440" bIns="45720" rtlCol="0" anchor="b">
            <a:normAutofit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sz="4000" b="1">
                <a:solidFill>
                  <a:schemeClr val="bg1"/>
                </a:solidFill>
              </a:rPr>
              <a:t>AWS Serverless e Amazon Bedrock com</a:t>
            </a:r>
            <a:r>
              <a:rPr sz="4000" b="1">
                <a:solidFill>
                  <a:srgbClr val="F4630B"/>
                </a:solidFill>
              </a:rPr>
              <a:t> </a:t>
            </a:r>
            <a:r>
              <a:rPr sz="4000" b="1">
                <a:solidFill>
                  <a:schemeClr val="bg1"/>
                </a:solidFill>
              </a:rPr>
              <a:t>bases de conhecimento</a:t>
            </a:r>
            <a:r>
              <a:rPr lang="pt-PT" sz="4000" b="1">
                <a:solidFill>
                  <a:schemeClr val="bg1"/>
                </a:solidFill>
              </a:rPr>
              <a:t>,</a:t>
            </a:r>
            <a:r>
              <a:rPr sz="4000" b="1">
                <a:solidFill>
                  <a:schemeClr val="bg1"/>
                </a:solidFill>
              </a:rPr>
              <a:t> usando</a:t>
            </a:r>
            <a:r>
              <a:rPr sz="4000" b="1">
                <a:solidFill>
                  <a:srgbClr val="F4630B"/>
                </a:solidFill>
              </a:rPr>
              <a:t> </a:t>
            </a:r>
            <a:r>
              <a:rPr sz="4000" b="1">
                <a:solidFill>
                  <a:schemeClr val="bg1"/>
                </a:solidFill>
              </a:rPr>
              <a:t>dados privados</a:t>
            </a:r>
            <a:endParaRPr sz="4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4427220" y="6356985"/>
            <a:ext cx="7573010" cy="368300"/>
          </a:xfrm>
          <a:prstGeom prst="rect">
            <a:avLst/>
          </a:prstGeom>
          <a:noFill/>
        </p:spPr>
        <p:txBody>
          <a:bodyPr wrap="square" rtlCol="0" anchor="t">
            <a:spAutoFit/>
          </a:bodyPr>
          <a:p>
            <a:r>
              <a:rPr lang="en-US">
                <a:solidFill>
                  <a:schemeClr val="bg1"/>
                </a:solidFill>
              </a:rPr>
              <a:t>https://aws.amazon.com/pt/bedrock/?did=ap_card&amp;trk=ap_card</a:t>
            </a:r>
            <a:endParaRPr lang="en-US">
              <a:solidFill>
                <a:schemeClr val="bg1"/>
              </a:solidFill>
            </a:endParaRPr>
          </a:p>
        </p:txBody>
      </p:sp>
      <p:pic>
        <p:nvPicPr>
          <p:cNvPr id="3" name="Picture 2"/>
          <p:cNvPicPr>
            <a:picLocks noChangeAspect="1"/>
          </p:cNvPicPr>
          <p:nvPr/>
        </p:nvPicPr>
        <p:blipFill>
          <a:blip r:embed="rId2"/>
          <a:stretch>
            <a:fillRect/>
          </a:stretch>
        </p:blipFill>
        <p:spPr>
          <a:xfrm>
            <a:off x="787400" y="3993515"/>
            <a:ext cx="1942465" cy="2041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253" name="Group 252"/>
          <p:cNvGrpSpPr/>
          <p:nvPr/>
        </p:nvGrpSpPr>
        <p:grpSpPr>
          <a:xfrm>
            <a:off x="5973389" y="2740887"/>
            <a:ext cx="2186331" cy="969298"/>
            <a:chOff x="8224902" y="2330761"/>
            <a:chExt cx="3689434" cy="1635690"/>
          </a:xfrm>
        </p:grpSpPr>
        <p:cxnSp>
          <p:nvCxnSpPr>
            <p:cNvPr id="254" name="Straight Connector 253"/>
            <p:cNvCxnSpPr/>
            <p:nvPr/>
          </p:nvCxnSpPr>
          <p:spPr>
            <a:xfrm>
              <a:off x="8364812" y="2467584"/>
              <a:ext cx="802950" cy="323434"/>
            </a:xfrm>
            <a:prstGeom prst="line">
              <a:avLst/>
            </a:prstGeom>
            <a:noFill/>
            <a:ln w="38100" cap="rnd" cmpd="sng" algn="ctr">
              <a:solidFill>
                <a:schemeClr val="bg1"/>
              </a:solidFill>
              <a:prstDash val="solid"/>
              <a:miter lim="800000"/>
            </a:ln>
            <a:effectLst/>
          </p:spPr>
        </p:cxnSp>
        <p:cxnSp>
          <p:nvCxnSpPr>
            <p:cNvPr id="255" name="Straight Connector 254"/>
            <p:cNvCxnSpPr/>
            <p:nvPr/>
          </p:nvCxnSpPr>
          <p:spPr>
            <a:xfrm flipV="1">
              <a:off x="8364812" y="2802305"/>
              <a:ext cx="802950" cy="353107"/>
            </a:xfrm>
            <a:prstGeom prst="line">
              <a:avLst/>
            </a:prstGeom>
            <a:noFill/>
            <a:ln w="38100" cap="rnd" cmpd="sng" algn="ctr">
              <a:solidFill>
                <a:schemeClr val="bg1"/>
              </a:solidFill>
              <a:prstDash val="solid"/>
              <a:miter lim="800000"/>
            </a:ln>
            <a:effectLst/>
          </p:spPr>
        </p:cxnSp>
        <p:cxnSp>
          <p:nvCxnSpPr>
            <p:cNvPr id="256" name="Straight Connector 255"/>
            <p:cNvCxnSpPr/>
            <p:nvPr/>
          </p:nvCxnSpPr>
          <p:spPr>
            <a:xfrm>
              <a:off x="8364812" y="3155926"/>
              <a:ext cx="802950" cy="315051"/>
            </a:xfrm>
            <a:prstGeom prst="line">
              <a:avLst/>
            </a:prstGeom>
            <a:noFill/>
            <a:ln w="38100" cap="rnd" cmpd="sng" algn="ctr">
              <a:solidFill>
                <a:schemeClr val="bg1"/>
              </a:solidFill>
              <a:prstDash val="solid"/>
              <a:miter lim="800000"/>
            </a:ln>
            <a:effectLst/>
          </p:spPr>
        </p:cxnSp>
        <p:cxnSp>
          <p:nvCxnSpPr>
            <p:cNvPr id="257" name="Straight Connector 256"/>
            <p:cNvCxnSpPr/>
            <p:nvPr/>
          </p:nvCxnSpPr>
          <p:spPr>
            <a:xfrm flipV="1">
              <a:off x="8367410" y="3470977"/>
              <a:ext cx="800352" cy="364116"/>
            </a:xfrm>
            <a:prstGeom prst="line">
              <a:avLst/>
            </a:prstGeom>
            <a:noFill/>
            <a:ln w="38100" cap="rnd" cmpd="sng" algn="ctr">
              <a:solidFill>
                <a:schemeClr val="bg1"/>
              </a:solidFill>
              <a:prstDash val="solid"/>
              <a:miter lim="800000"/>
            </a:ln>
            <a:effectLst/>
          </p:spPr>
        </p:cxnSp>
        <p:cxnSp>
          <p:nvCxnSpPr>
            <p:cNvPr id="258" name="Straight Connector 257"/>
            <p:cNvCxnSpPr/>
            <p:nvPr/>
          </p:nvCxnSpPr>
          <p:spPr>
            <a:xfrm flipH="1">
              <a:off x="9936723" y="3148488"/>
              <a:ext cx="913915" cy="686605"/>
            </a:xfrm>
            <a:prstGeom prst="line">
              <a:avLst/>
            </a:prstGeom>
            <a:noFill/>
            <a:ln w="38100" cap="rnd" cmpd="sng" algn="ctr">
              <a:solidFill>
                <a:schemeClr val="bg1"/>
              </a:solidFill>
              <a:prstDash val="solid"/>
              <a:miter lim="800000"/>
            </a:ln>
            <a:effectLst/>
          </p:spPr>
        </p:cxnSp>
        <p:cxnSp>
          <p:nvCxnSpPr>
            <p:cNvPr id="259" name="Straight Connector 258"/>
            <p:cNvCxnSpPr/>
            <p:nvPr/>
          </p:nvCxnSpPr>
          <p:spPr>
            <a:xfrm flipH="1" flipV="1">
              <a:off x="9936723" y="2464354"/>
              <a:ext cx="913915" cy="684133"/>
            </a:xfrm>
            <a:prstGeom prst="line">
              <a:avLst/>
            </a:prstGeom>
            <a:noFill/>
            <a:ln w="38100" cap="rnd" cmpd="sng" algn="ctr">
              <a:solidFill>
                <a:schemeClr val="bg1"/>
              </a:solidFill>
              <a:prstDash val="solid"/>
              <a:miter lim="800000"/>
            </a:ln>
            <a:effectLst/>
          </p:spPr>
        </p:cxnSp>
        <p:cxnSp>
          <p:nvCxnSpPr>
            <p:cNvPr id="260" name="Straight Connector 259"/>
            <p:cNvCxnSpPr/>
            <p:nvPr/>
          </p:nvCxnSpPr>
          <p:spPr>
            <a:xfrm>
              <a:off x="10850737" y="3148606"/>
              <a:ext cx="925713" cy="0"/>
            </a:xfrm>
            <a:prstGeom prst="line">
              <a:avLst/>
            </a:prstGeom>
            <a:noFill/>
            <a:ln w="38100" cap="rnd" cmpd="sng" algn="ctr">
              <a:solidFill>
                <a:schemeClr val="bg1"/>
              </a:solidFill>
              <a:prstDash val="solid"/>
              <a:miter lim="800000"/>
            </a:ln>
            <a:effectLst/>
          </p:spPr>
        </p:cxnSp>
        <p:cxnSp>
          <p:nvCxnSpPr>
            <p:cNvPr id="261" name="Straight Connector 260"/>
            <p:cNvCxnSpPr/>
            <p:nvPr/>
          </p:nvCxnSpPr>
          <p:spPr>
            <a:xfrm flipH="1" flipV="1">
              <a:off x="9163866" y="3471491"/>
              <a:ext cx="782553" cy="371951"/>
            </a:xfrm>
            <a:prstGeom prst="line">
              <a:avLst/>
            </a:prstGeom>
            <a:noFill/>
            <a:ln w="38100" cap="rnd" cmpd="sng" algn="ctr">
              <a:solidFill>
                <a:schemeClr val="bg1"/>
              </a:solidFill>
              <a:prstDash val="solid"/>
              <a:miter lim="800000"/>
            </a:ln>
            <a:effectLst/>
          </p:spPr>
        </p:cxnSp>
        <p:cxnSp>
          <p:nvCxnSpPr>
            <p:cNvPr id="262" name="Straight Connector 261"/>
            <p:cNvCxnSpPr/>
            <p:nvPr/>
          </p:nvCxnSpPr>
          <p:spPr>
            <a:xfrm flipH="1">
              <a:off x="9173112" y="3148606"/>
              <a:ext cx="782576" cy="322885"/>
            </a:xfrm>
            <a:prstGeom prst="line">
              <a:avLst/>
            </a:prstGeom>
            <a:noFill/>
            <a:ln w="38100" cap="rnd" cmpd="sng" algn="ctr">
              <a:solidFill>
                <a:schemeClr val="bg1"/>
              </a:solidFill>
              <a:prstDash val="solid"/>
              <a:miter lim="800000"/>
            </a:ln>
            <a:effectLst/>
          </p:spPr>
        </p:cxnSp>
        <p:cxnSp>
          <p:nvCxnSpPr>
            <p:cNvPr id="263" name="Straight Connector 262"/>
            <p:cNvCxnSpPr/>
            <p:nvPr/>
          </p:nvCxnSpPr>
          <p:spPr>
            <a:xfrm flipH="1" flipV="1">
              <a:off x="9163866" y="2791018"/>
              <a:ext cx="782631" cy="364908"/>
            </a:xfrm>
            <a:prstGeom prst="line">
              <a:avLst/>
            </a:prstGeom>
            <a:noFill/>
            <a:ln w="38100" cap="rnd" cmpd="sng" algn="ctr">
              <a:solidFill>
                <a:schemeClr val="bg1"/>
              </a:solidFill>
              <a:prstDash val="solid"/>
              <a:miter lim="800000"/>
            </a:ln>
            <a:effectLst/>
          </p:spPr>
        </p:cxnSp>
        <p:cxnSp>
          <p:nvCxnSpPr>
            <p:cNvPr id="264" name="Straight Connector 263"/>
            <p:cNvCxnSpPr/>
            <p:nvPr/>
          </p:nvCxnSpPr>
          <p:spPr>
            <a:xfrm flipH="1">
              <a:off x="9180143" y="2467584"/>
              <a:ext cx="766276" cy="323948"/>
            </a:xfrm>
            <a:prstGeom prst="line">
              <a:avLst/>
            </a:prstGeom>
            <a:noFill/>
            <a:ln w="38100" cap="rnd" cmpd="sng" algn="ctr">
              <a:solidFill>
                <a:schemeClr val="bg1"/>
              </a:solidFill>
              <a:prstDash val="solid"/>
              <a:miter lim="800000"/>
            </a:ln>
            <a:effectLst/>
          </p:spPr>
        </p:cxnSp>
        <p:cxnSp>
          <p:nvCxnSpPr>
            <p:cNvPr id="265" name="Straight Connector 264"/>
            <p:cNvCxnSpPr/>
            <p:nvPr/>
          </p:nvCxnSpPr>
          <p:spPr>
            <a:xfrm>
              <a:off x="9961038" y="3148606"/>
              <a:ext cx="732646" cy="0"/>
            </a:xfrm>
            <a:prstGeom prst="line">
              <a:avLst/>
            </a:prstGeom>
            <a:noFill/>
            <a:ln w="38100" cap="rnd" cmpd="sng" algn="ctr">
              <a:solidFill>
                <a:schemeClr val="bg1"/>
              </a:solidFill>
              <a:prstDash val="solid"/>
              <a:miter lim="800000"/>
            </a:ln>
            <a:effectLst/>
          </p:spPr>
        </p:cxnSp>
        <p:sp>
          <p:nvSpPr>
            <p:cNvPr id="266" name="Oval 265"/>
            <p:cNvSpPr/>
            <p:nvPr/>
          </p:nvSpPr>
          <p:spPr>
            <a:xfrm>
              <a:off x="8224902" y="233076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7" name="Oval 266"/>
            <p:cNvSpPr/>
            <p:nvPr/>
          </p:nvSpPr>
          <p:spPr>
            <a:xfrm>
              <a:off x="9023326" y="2653646"/>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8" name="Oval 267"/>
            <p:cNvSpPr/>
            <p:nvPr/>
          </p:nvSpPr>
          <p:spPr>
            <a:xfrm>
              <a:off x="8224902"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9" name="Oval 268"/>
            <p:cNvSpPr/>
            <p:nvPr/>
          </p:nvSpPr>
          <p:spPr>
            <a:xfrm>
              <a:off x="9023326" y="3333605"/>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0" name="Oval 269"/>
            <p:cNvSpPr/>
            <p:nvPr/>
          </p:nvSpPr>
          <p:spPr>
            <a:xfrm>
              <a:off x="8224902"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1" name="Oval 270"/>
            <p:cNvSpPr/>
            <p:nvPr/>
          </p:nvSpPr>
          <p:spPr>
            <a:xfrm>
              <a:off x="9808611" y="2334932"/>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2" name="Oval 271"/>
            <p:cNvSpPr/>
            <p:nvPr/>
          </p:nvSpPr>
          <p:spPr>
            <a:xfrm>
              <a:off x="980861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3" name="Oval 272"/>
            <p:cNvSpPr/>
            <p:nvPr/>
          </p:nvSpPr>
          <p:spPr>
            <a:xfrm>
              <a:off x="9808611"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4" name="Oval 273"/>
            <p:cNvSpPr/>
            <p:nvPr/>
          </p:nvSpPr>
          <p:spPr>
            <a:xfrm>
              <a:off x="1071285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5" name="Oval 274"/>
            <p:cNvSpPr/>
            <p:nvPr/>
          </p:nvSpPr>
          <p:spPr>
            <a:xfrm>
              <a:off x="11638564"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276" name="Group 275"/>
          <p:cNvGrpSpPr/>
          <p:nvPr/>
        </p:nvGrpSpPr>
        <p:grpSpPr>
          <a:xfrm>
            <a:off x="2602620" y="2879003"/>
            <a:ext cx="1600085" cy="753505"/>
            <a:chOff x="2582534" y="3391280"/>
            <a:chExt cx="2700143" cy="1271540"/>
          </a:xfrm>
        </p:grpSpPr>
        <p:sp>
          <p:nvSpPr>
            <p:cNvPr id="277"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78" name="TextBox 277"/>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79" name="TextBox 278"/>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80" name="Group 279"/>
          <p:cNvGrpSpPr/>
          <p:nvPr/>
        </p:nvGrpSpPr>
        <p:grpSpPr>
          <a:xfrm>
            <a:off x="10175693" y="2879003"/>
            <a:ext cx="1518554" cy="753505"/>
            <a:chOff x="15445222" y="3391280"/>
            <a:chExt cx="2562560" cy="1271540"/>
          </a:xfrm>
        </p:grpSpPr>
        <p:sp>
          <p:nvSpPr>
            <p:cNvPr id="281"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82" name="TextBox 281"/>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83" name="TextBox 282"/>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84" name="Straight Arrow Connector 283"/>
          <p:cNvCxnSpPr/>
          <p:nvPr/>
        </p:nvCxnSpPr>
        <p:spPr>
          <a:xfrm>
            <a:off x="4060707" y="3486167"/>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285" name="Straight Arrow Connector 284"/>
          <p:cNvCxnSpPr/>
          <p:nvPr/>
        </p:nvCxnSpPr>
        <p:spPr>
          <a:xfrm>
            <a:off x="8259245" y="3486167"/>
            <a:ext cx="1916448" cy="0"/>
          </a:xfrm>
          <a:prstGeom prst="straightConnector1">
            <a:avLst/>
          </a:prstGeom>
          <a:noFill/>
          <a:ln w="38100" cap="rnd" cmpd="sng" algn="ctr">
            <a:solidFill>
              <a:schemeClr val="bg1"/>
            </a:solidFill>
            <a:prstDash val="sysDot"/>
            <a:miter lim="800000"/>
            <a:tailEnd type="triangle" w="lg" len="med"/>
          </a:ln>
          <a:effectLst/>
        </p:spPr>
      </p:cxnSp>
      <p:cxnSp>
        <p:nvCxnSpPr>
          <p:cNvPr id="286" name="Straight Arrow Connector 285"/>
          <p:cNvCxnSpPr/>
          <p:nvPr/>
        </p:nvCxnSpPr>
        <p:spPr>
          <a:xfrm>
            <a:off x="4580422" y="3059242"/>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87" name="Straight Arrow Connector 286"/>
          <p:cNvCxnSpPr/>
          <p:nvPr/>
        </p:nvCxnSpPr>
        <p:spPr>
          <a:xfrm>
            <a:off x="8715337" y="3059242"/>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grpSp>
        <p:nvGrpSpPr>
          <p:cNvPr id="289" name="Group 288"/>
          <p:cNvGrpSpPr/>
          <p:nvPr/>
        </p:nvGrpSpPr>
        <p:grpSpPr>
          <a:xfrm>
            <a:off x="2645491" y="5129467"/>
            <a:ext cx="1600085" cy="753505"/>
            <a:chOff x="2582534" y="3391280"/>
            <a:chExt cx="2700143" cy="1271540"/>
          </a:xfrm>
        </p:grpSpPr>
        <p:sp>
          <p:nvSpPr>
            <p:cNvPr id="290"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1" name="TextBox 290"/>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2" name="TextBox 291"/>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93" name="Group 292"/>
          <p:cNvGrpSpPr/>
          <p:nvPr/>
        </p:nvGrpSpPr>
        <p:grpSpPr>
          <a:xfrm>
            <a:off x="10218564" y="5129467"/>
            <a:ext cx="1518554" cy="753505"/>
            <a:chOff x="15445222" y="3391280"/>
            <a:chExt cx="2562560" cy="1271540"/>
          </a:xfrm>
        </p:grpSpPr>
        <p:sp>
          <p:nvSpPr>
            <p:cNvPr id="294"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5" name="TextBox 294"/>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6" name="TextBox 295"/>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97" name="Straight Arrow Connector 296"/>
          <p:cNvCxnSpPr/>
          <p:nvPr/>
        </p:nvCxnSpPr>
        <p:spPr>
          <a:xfrm>
            <a:off x="4623293" y="5309706"/>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98" name="Straight Arrow Connector 297"/>
          <p:cNvCxnSpPr/>
          <p:nvPr/>
        </p:nvCxnSpPr>
        <p:spPr>
          <a:xfrm>
            <a:off x="8758208" y="5309706"/>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299" name="Straight Arrow Connector 298"/>
          <p:cNvCxnSpPr/>
          <p:nvPr/>
        </p:nvCxnSpPr>
        <p:spPr>
          <a:xfrm>
            <a:off x="4103578" y="5736631"/>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300" name="Straight Arrow Connector 299"/>
          <p:cNvCxnSpPr/>
          <p:nvPr/>
        </p:nvCxnSpPr>
        <p:spPr>
          <a:xfrm>
            <a:off x="8485532" y="5736631"/>
            <a:ext cx="1733032" cy="0"/>
          </a:xfrm>
          <a:prstGeom prst="straightConnector1">
            <a:avLst/>
          </a:prstGeom>
          <a:noFill/>
          <a:ln w="38100" cap="rnd" cmpd="sng" algn="ctr">
            <a:solidFill>
              <a:schemeClr val="bg1"/>
            </a:solidFill>
            <a:prstDash val="sysDot"/>
            <a:miter lim="800000"/>
            <a:tailEnd type="triangle" w="lg" len="med"/>
          </a:ln>
          <a:effectLst/>
        </p:spPr>
      </p:cxnSp>
      <p:grpSp>
        <p:nvGrpSpPr>
          <p:cNvPr id="301" name="Group 300"/>
          <p:cNvGrpSpPr/>
          <p:nvPr/>
        </p:nvGrpSpPr>
        <p:grpSpPr>
          <a:xfrm>
            <a:off x="6072344" y="4631501"/>
            <a:ext cx="2186331" cy="1775175"/>
            <a:chOff x="8420766" y="2209763"/>
            <a:chExt cx="3689434" cy="2995608"/>
          </a:xfrm>
        </p:grpSpPr>
        <p:cxnSp>
          <p:nvCxnSpPr>
            <p:cNvPr id="302" name="Straight Connector 301"/>
            <p:cNvCxnSpPr>
              <a:stCxn id="331" idx="7"/>
              <a:endCxn id="321" idx="3"/>
            </p:cNvCxnSpPr>
            <p:nvPr/>
          </p:nvCxnSpPr>
          <p:spPr>
            <a:xfrm flipV="1">
              <a:off x="9454576" y="3789912"/>
              <a:ext cx="590285" cy="493308"/>
            </a:xfrm>
            <a:prstGeom prst="line">
              <a:avLst/>
            </a:prstGeom>
            <a:noFill/>
            <a:ln w="38100" cap="rnd" cmpd="sng" algn="ctr">
              <a:solidFill>
                <a:schemeClr val="bg1"/>
              </a:solidFill>
              <a:prstDash val="solid"/>
              <a:miter lim="800000"/>
            </a:ln>
            <a:effectLst/>
          </p:spPr>
        </p:cxnSp>
        <p:cxnSp>
          <p:nvCxnSpPr>
            <p:cNvPr id="303" name="Straight Connector 302"/>
            <p:cNvCxnSpPr>
              <a:stCxn id="330" idx="5"/>
              <a:endCxn id="322" idx="1"/>
            </p:cNvCxnSpPr>
            <p:nvPr/>
          </p:nvCxnSpPr>
          <p:spPr>
            <a:xfrm>
              <a:off x="9454576" y="3789912"/>
              <a:ext cx="590285" cy="493308"/>
            </a:xfrm>
            <a:prstGeom prst="line">
              <a:avLst/>
            </a:prstGeom>
            <a:noFill/>
            <a:ln w="38100" cap="rnd" cmpd="sng" algn="ctr">
              <a:solidFill>
                <a:schemeClr val="bg1"/>
              </a:solidFill>
              <a:prstDash val="solid"/>
              <a:miter lim="800000"/>
            </a:ln>
            <a:effectLst/>
          </p:spPr>
        </p:cxnSp>
        <p:cxnSp>
          <p:nvCxnSpPr>
            <p:cNvPr id="304" name="Straight Connector 303"/>
            <p:cNvCxnSpPr>
              <a:stCxn id="329" idx="5"/>
              <a:endCxn id="321" idx="1"/>
            </p:cNvCxnSpPr>
            <p:nvPr/>
          </p:nvCxnSpPr>
          <p:spPr>
            <a:xfrm>
              <a:off x="9454576" y="3122473"/>
              <a:ext cx="590285" cy="472439"/>
            </a:xfrm>
            <a:prstGeom prst="line">
              <a:avLst/>
            </a:prstGeom>
            <a:noFill/>
            <a:ln w="38100" cap="rnd" cmpd="sng" algn="ctr">
              <a:solidFill>
                <a:schemeClr val="bg1"/>
              </a:solidFill>
              <a:prstDash val="solid"/>
              <a:miter lim="800000"/>
            </a:ln>
            <a:effectLst/>
          </p:spPr>
        </p:cxnSp>
        <p:cxnSp>
          <p:nvCxnSpPr>
            <p:cNvPr id="305" name="Straight Connector 304"/>
            <p:cNvCxnSpPr>
              <a:stCxn id="330" idx="7"/>
              <a:endCxn id="320" idx="3"/>
            </p:cNvCxnSpPr>
            <p:nvPr/>
          </p:nvCxnSpPr>
          <p:spPr>
            <a:xfrm flipV="1">
              <a:off x="9454576" y="3122473"/>
              <a:ext cx="590285" cy="472439"/>
            </a:xfrm>
            <a:prstGeom prst="line">
              <a:avLst/>
            </a:prstGeom>
            <a:noFill/>
            <a:ln w="38100" cap="rnd" cmpd="sng" algn="ctr">
              <a:solidFill>
                <a:schemeClr val="bg1"/>
              </a:solidFill>
              <a:prstDash val="solid"/>
              <a:miter lim="800000"/>
            </a:ln>
            <a:effectLst/>
          </p:spPr>
        </p:cxnSp>
        <p:grpSp>
          <p:nvGrpSpPr>
            <p:cNvPr id="306" name="Group 305"/>
            <p:cNvGrpSpPr/>
            <p:nvPr/>
          </p:nvGrpSpPr>
          <p:grpSpPr>
            <a:xfrm>
              <a:off x="8420766" y="2209763"/>
              <a:ext cx="3689434" cy="2995608"/>
              <a:chOff x="8224902" y="1657608"/>
              <a:chExt cx="3689434" cy="2995608"/>
            </a:xfrm>
          </p:grpSpPr>
          <p:cxnSp>
            <p:nvCxnSpPr>
              <p:cNvPr id="307" name="Straight Connector 306"/>
              <p:cNvCxnSpPr/>
              <p:nvPr/>
            </p:nvCxnSpPr>
            <p:spPr>
              <a:xfrm>
                <a:off x="9955688" y="3155412"/>
                <a:ext cx="1830536" cy="679680"/>
              </a:xfrm>
              <a:prstGeom prst="line">
                <a:avLst/>
              </a:prstGeom>
              <a:noFill/>
              <a:ln w="38100" cap="rnd" cmpd="sng" algn="ctr">
                <a:solidFill>
                  <a:schemeClr val="bg1"/>
                </a:solidFill>
                <a:prstDash val="solid"/>
                <a:miter lim="800000"/>
              </a:ln>
              <a:effectLst/>
            </p:spPr>
          </p:cxnSp>
          <p:cxnSp>
            <p:nvCxnSpPr>
              <p:cNvPr id="308" name="Straight Connector 307"/>
              <p:cNvCxnSpPr>
                <a:stCxn id="318" idx="6"/>
              </p:cNvCxnSpPr>
              <p:nvPr/>
            </p:nvCxnSpPr>
            <p:spPr>
              <a:xfrm flipV="1">
                <a:off x="8500674" y="3143279"/>
                <a:ext cx="661781" cy="5327"/>
              </a:xfrm>
              <a:prstGeom prst="line">
                <a:avLst/>
              </a:prstGeom>
              <a:noFill/>
              <a:ln w="38100" cap="rnd" cmpd="sng" algn="ctr">
                <a:solidFill>
                  <a:schemeClr val="bg1"/>
                </a:solidFill>
                <a:prstDash val="solid"/>
                <a:miter lim="800000"/>
              </a:ln>
              <a:effectLst/>
            </p:spPr>
          </p:cxnSp>
          <p:cxnSp>
            <p:nvCxnSpPr>
              <p:cNvPr id="309" name="Straight Connector 308"/>
              <p:cNvCxnSpPr/>
              <p:nvPr/>
            </p:nvCxnSpPr>
            <p:spPr>
              <a:xfrm>
                <a:off x="8364812" y="2471498"/>
                <a:ext cx="3407713" cy="0"/>
              </a:xfrm>
              <a:prstGeom prst="line">
                <a:avLst/>
              </a:prstGeom>
              <a:noFill/>
              <a:ln w="38100" cap="rnd" cmpd="sng" algn="ctr">
                <a:solidFill>
                  <a:schemeClr val="bg1"/>
                </a:solidFill>
                <a:prstDash val="solid"/>
                <a:miter lim="800000"/>
              </a:ln>
              <a:effectLst/>
            </p:spPr>
          </p:cxnSp>
          <p:cxnSp>
            <p:nvCxnSpPr>
              <p:cNvPr id="310" name="Straight Connector 309"/>
              <p:cNvCxnSpPr/>
              <p:nvPr/>
            </p:nvCxnSpPr>
            <p:spPr>
              <a:xfrm flipV="1">
                <a:off x="8364812" y="2467583"/>
                <a:ext cx="805988" cy="687829"/>
              </a:xfrm>
              <a:prstGeom prst="line">
                <a:avLst/>
              </a:prstGeom>
              <a:noFill/>
              <a:ln w="38100" cap="rnd" cmpd="sng" algn="ctr">
                <a:solidFill>
                  <a:schemeClr val="bg1"/>
                </a:solidFill>
                <a:prstDash val="solid"/>
                <a:miter lim="800000"/>
              </a:ln>
              <a:effectLst/>
            </p:spPr>
          </p:cxnSp>
          <p:cxnSp>
            <p:nvCxnSpPr>
              <p:cNvPr id="311" name="Straight Connector 310"/>
              <p:cNvCxnSpPr/>
              <p:nvPr/>
            </p:nvCxnSpPr>
            <p:spPr>
              <a:xfrm>
                <a:off x="8364812" y="3155926"/>
                <a:ext cx="802950" cy="679167"/>
              </a:xfrm>
              <a:prstGeom prst="line">
                <a:avLst/>
              </a:prstGeom>
              <a:noFill/>
              <a:ln w="38100" cap="rnd" cmpd="sng" algn="ctr">
                <a:solidFill>
                  <a:schemeClr val="bg1"/>
                </a:solidFill>
                <a:prstDash val="solid"/>
                <a:miter lim="800000"/>
              </a:ln>
              <a:effectLst/>
            </p:spPr>
          </p:cxnSp>
          <p:cxnSp>
            <p:nvCxnSpPr>
              <p:cNvPr id="312" name="Straight Connector 311"/>
              <p:cNvCxnSpPr/>
              <p:nvPr/>
            </p:nvCxnSpPr>
            <p:spPr>
              <a:xfrm>
                <a:off x="8364812" y="3835093"/>
                <a:ext cx="3407713" cy="0"/>
              </a:xfrm>
              <a:prstGeom prst="line">
                <a:avLst/>
              </a:prstGeom>
              <a:noFill/>
              <a:ln w="38100" cap="rnd" cmpd="sng" algn="ctr">
                <a:solidFill>
                  <a:schemeClr val="bg1"/>
                </a:solidFill>
                <a:prstDash val="solid"/>
                <a:miter lim="800000"/>
              </a:ln>
              <a:effectLst/>
            </p:spPr>
          </p:cxnSp>
          <p:cxnSp>
            <p:nvCxnSpPr>
              <p:cNvPr id="313" name="Straight Connector 312"/>
              <p:cNvCxnSpPr/>
              <p:nvPr/>
            </p:nvCxnSpPr>
            <p:spPr>
              <a:xfrm flipH="1" flipV="1">
                <a:off x="9936723" y="3835093"/>
                <a:ext cx="1835802" cy="680237"/>
              </a:xfrm>
              <a:prstGeom prst="line">
                <a:avLst/>
              </a:prstGeom>
              <a:noFill/>
              <a:ln w="38100" cap="rnd" cmpd="sng" algn="ctr">
                <a:solidFill>
                  <a:schemeClr val="bg1"/>
                </a:solidFill>
                <a:prstDash val="solid"/>
                <a:miter lim="800000"/>
              </a:ln>
              <a:effectLst/>
            </p:spPr>
          </p:cxnSp>
          <p:cxnSp>
            <p:nvCxnSpPr>
              <p:cNvPr id="314" name="Straight Connector 313"/>
              <p:cNvCxnSpPr/>
              <p:nvPr/>
            </p:nvCxnSpPr>
            <p:spPr>
              <a:xfrm flipH="1">
                <a:off x="10849532" y="1799661"/>
                <a:ext cx="922993" cy="689122"/>
              </a:xfrm>
              <a:prstGeom prst="line">
                <a:avLst/>
              </a:prstGeom>
              <a:noFill/>
              <a:ln w="38100" cap="rnd" cmpd="sng" algn="ctr">
                <a:solidFill>
                  <a:schemeClr val="bg1"/>
                </a:solidFill>
                <a:prstDash val="solid"/>
                <a:miter lim="800000"/>
              </a:ln>
              <a:effectLst/>
            </p:spPr>
          </p:cxnSp>
          <p:cxnSp>
            <p:nvCxnSpPr>
              <p:cNvPr id="315" name="Straight Connector 314"/>
              <p:cNvCxnSpPr/>
              <p:nvPr/>
            </p:nvCxnSpPr>
            <p:spPr>
              <a:xfrm flipV="1">
                <a:off x="9946497" y="2475453"/>
                <a:ext cx="903035" cy="673153"/>
              </a:xfrm>
              <a:prstGeom prst="line">
                <a:avLst/>
              </a:prstGeom>
              <a:noFill/>
              <a:ln w="38100" cap="rnd" cmpd="sng" algn="ctr">
                <a:solidFill>
                  <a:schemeClr val="bg1"/>
                </a:solidFill>
                <a:prstDash val="solid"/>
                <a:miter lim="800000"/>
              </a:ln>
              <a:effectLst/>
            </p:spPr>
          </p:cxnSp>
          <p:cxnSp>
            <p:nvCxnSpPr>
              <p:cNvPr id="316" name="Straight Connector 315"/>
              <p:cNvCxnSpPr/>
              <p:nvPr/>
            </p:nvCxnSpPr>
            <p:spPr>
              <a:xfrm>
                <a:off x="9162455" y="3148606"/>
                <a:ext cx="2610070" cy="0"/>
              </a:xfrm>
              <a:prstGeom prst="line">
                <a:avLst/>
              </a:prstGeom>
              <a:noFill/>
              <a:ln w="38100" cap="rnd" cmpd="sng" algn="ctr">
                <a:solidFill>
                  <a:schemeClr val="bg1"/>
                </a:solidFill>
                <a:prstDash val="solid"/>
                <a:miter lim="800000"/>
              </a:ln>
              <a:effectLst/>
            </p:spPr>
          </p:cxnSp>
          <p:sp>
            <p:nvSpPr>
              <p:cNvPr id="317" name="Oval 316"/>
              <p:cNvSpPr/>
              <p:nvPr/>
            </p:nvSpPr>
            <p:spPr>
              <a:xfrm>
                <a:off x="8224902" y="233076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8" name="Oval 317"/>
              <p:cNvSpPr/>
              <p:nvPr/>
            </p:nvSpPr>
            <p:spPr>
              <a:xfrm>
                <a:off x="8224902"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9" name="Oval 318"/>
              <p:cNvSpPr/>
              <p:nvPr/>
            </p:nvSpPr>
            <p:spPr>
              <a:xfrm>
                <a:off x="8224902"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0" name="Oval 319"/>
              <p:cNvSpPr/>
              <p:nvPr/>
            </p:nvSpPr>
            <p:spPr>
              <a:xfrm>
                <a:off x="980861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1" name="Oval 320"/>
              <p:cNvSpPr/>
              <p:nvPr/>
            </p:nvSpPr>
            <p:spPr>
              <a:xfrm>
                <a:off x="9808611"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2" name="Oval 321"/>
              <p:cNvSpPr/>
              <p:nvPr/>
            </p:nvSpPr>
            <p:spPr>
              <a:xfrm>
                <a:off x="9808611"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3" name="Oval 322"/>
              <p:cNvSpPr/>
              <p:nvPr/>
            </p:nvSpPr>
            <p:spPr>
              <a:xfrm>
                <a:off x="1071285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4" name="Oval 323"/>
              <p:cNvSpPr/>
              <p:nvPr/>
            </p:nvSpPr>
            <p:spPr>
              <a:xfrm>
                <a:off x="11638564"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5" name="Oval 324"/>
              <p:cNvSpPr/>
              <p:nvPr/>
            </p:nvSpPr>
            <p:spPr>
              <a:xfrm>
                <a:off x="11638564" y="1657608"/>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6" name="Oval 325"/>
              <p:cNvSpPr/>
              <p:nvPr/>
            </p:nvSpPr>
            <p:spPr>
              <a:xfrm>
                <a:off x="11638564" y="2337567"/>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7" name="Oval 326"/>
              <p:cNvSpPr/>
              <p:nvPr/>
            </p:nvSpPr>
            <p:spPr>
              <a:xfrm>
                <a:off x="11638564" y="3697485"/>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8" name="Oval 327"/>
              <p:cNvSpPr/>
              <p:nvPr/>
            </p:nvSpPr>
            <p:spPr>
              <a:xfrm>
                <a:off x="11638564" y="4377444"/>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9" name="Oval 328"/>
              <p:cNvSpPr/>
              <p:nvPr/>
            </p:nvSpPr>
            <p:spPr>
              <a:xfrm>
                <a:off x="9023326"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0" name="Oval 329"/>
              <p:cNvSpPr/>
              <p:nvPr/>
            </p:nvSpPr>
            <p:spPr>
              <a:xfrm>
                <a:off x="9023326"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1" name="Oval 330"/>
              <p:cNvSpPr/>
              <p:nvPr/>
            </p:nvSpPr>
            <p:spPr>
              <a:xfrm>
                <a:off x="9023326"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grpSp>
        <p:nvGrpSpPr>
          <p:cNvPr id="333" name="Group 332"/>
          <p:cNvGrpSpPr/>
          <p:nvPr/>
        </p:nvGrpSpPr>
        <p:grpSpPr>
          <a:xfrm>
            <a:off x="6303335" y="1052824"/>
            <a:ext cx="1479382" cy="163420"/>
            <a:chOff x="8882743" y="1973687"/>
            <a:chExt cx="2496457" cy="275772"/>
          </a:xfrm>
          <a:solidFill>
            <a:srgbClr val="FDCC65"/>
          </a:solidFill>
        </p:grpSpPr>
        <p:cxnSp>
          <p:nvCxnSpPr>
            <p:cNvPr id="334" name="Straight Connector 333"/>
            <p:cNvCxnSpPr>
              <a:stCxn id="337" idx="6"/>
              <a:endCxn id="339" idx="2"/>
            </p:cNvCxnSpPr>
            <p:nvPr/>
          </p:nvCxnSpPr>
          <p:spPr>
            <a:xfrm>
              <a:off x="9158515" y="2111573"/>
              <a:ext cx="464456" cy="0"/>
            </a:xfrm>
            <a:prstGeom prst="line">
              <a:avLst/>
            </a:prstGeom>
            <a:grpFill/>
            <a:ln w="38100" cap="rnd" cmpd="sng" algn="ctr">
              <a:solidFill>
                <a:schemeClr val="bg1"/>
              </a:solidFill>
              <a:prstDash val="solid"/>
              <a:miter lim="800000"/>
            </a:ln>
            <a:effectLst/>
          </p:spPr>
        </p:cxnSp>
        <p:cxnSp>
          <p:nvCxnSpPr>
            <p:cNvPr id="335" name="Straight Connector 334"/>
            <p:cNvCxnSpPr>
              <a:stCxn id="339" idx="6"/>
              <a:endCxn id="340" idx="2"/>
            </p:cNvCxnSpPr>
            <p:nvPr/>
          </p:nvCxnSpPr>
          <p:spPr>
            <a:xfrm>
              <a:off x="9898743" y="2111573"/>
              <a:ext cx="464456" cy="0"/>
            </a:xfrm>
            <a:prstGeom prst="line">
              <a:avLst/>
            </a:prstGeom>
            <a:grpFill/>
            <a:ln w="38100" cap="rnd" cmpd="sng" algn="ctr">
              <a:solidFill>
                <a:schemeClr val="bg1"/>
              </a:solidFill>
              <a:prstDash val="solid"/>
              <a:miter lim="800000"/>
            </a:ln>
            <a:effectLst/>
          </p:spPr>
        </p:cxnSp>
        <p:cxnSp>
          <p:nvCxnSpPr>
            <p:cNvPr id="336" name="Straight Connector 335"/>
            <p:cNvCxnSpPr>
              <a:stCxn id="340" idx="6"/>
              <a:endCxn id="338" idx="2"/>
            </p:cNvCxnSpPr>
            <p:nvPr/>
          </p:nvCxnSpPr>
          <p:spPr>
            <a:xfrm>
              <a:off x="10638971" y="2111573"/>
              <a:ext cx="464457" cy="0"/>
            </a:xfrm>
            <a:prstGeom prst="line">
              <a:avLst/>
            </a:prstGeom>
            <a:grpFill/>
            <a:ln w="38100" cap="rnd" cmpd="sng" algn="ctr">
              <a:solidFill>
                <a:schemeClr val="bg1"/>
              </a:solidFill>
              <a:prstDash val="solid"/>
              <a:miter lim="800000"/>
            </a:ln>
            <a:effectLst/>
          </p:spPr>
        </p:cxnSp>
        <p:sp>
          <p:nvSpPr>
            <p:cNvPr id="337" name="Oval 336"/>
            <p:cNvSpPr/>
            <p:nvPr/>
          </p:nvSpPr>
          <p:spPr>
            <a:xfrm>
              <a:off x="8882743"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8" name="Oval 337"/>
            <p:cNvSpPr/>
            <p:nvPr/>
          </p:nvSpPr>
          <p:spPr>
            <a:xfrm>
              <a:off x="11103428"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9" name="Oval 338"/>
            <p:cNvSpPr/>
            <p:nvPr/>
          </p:nvSpPr>
          <p:spPr>
            <a:xfrm>
              <a:off x="9622971"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40" name="Oval 339"/>
            <p:cNvSpPr/>
            <p:nvPr/>
          </p:nvSpPr>
          <p:spPr>
            <a:xfrm>
              <a:off x="10363199"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341" name="Group 340"/>
          <p:cNvGrpSpPr/>
          <p:nvPr/>
        </p:nvGrpSpPr>
        <p:grpSpPr>
          <a:xfrm>
            <a:off x="2567666" y="750455"/>
            <a:ext cx="1600085" cy="753505"/>
            <a:chOff x="2582534" y="3391280"/>
            <a:chExt cx="2700143" cy="1271540"/>
          </a:xfrm>
        </p:grpSpPr>
        <p:sp>
          <p:nvSpPr>
            <p:cNvPr id="342"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3" name="TextBox 342"/>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4" name="TextBox 343"/>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345" name="Group 344"/>
          <p:cNvGrpSpPr/>
          <p:nvPr/>
        </p:nvGrpSpPr>
        <p:grpSpPr>
          <a:xfrm>
            <a:off x="10140739" y="750455"/>
            <a:ext cx="1518554" cy="753505"/>
            <a:chOff x="15445222" y="3391280"/>
            <a:chExt cx="2562560" cy="1271540"/>
          </a:xfrm>
        </p:grpSpPr>
        <p:sp>
          <p:nvSpPr>
            <p:cNvPr id="346"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7" name="TextBox 346"/>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8" name="TextBox 347"/>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349" name="Straight Arrow Connector 348"/>
          <p:cNvCxnSpPr/>
          <p:nvPr/>
        </p:nvCxnSpPr>
        <p:spPr>
          <a:xfrm>
            <a:off x="8668418" y="930694"/>
            <a:ext cx="1056339"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350" name="Straight Arrow Connector 349"/>
          <p:cNvCxnSpPr/>
          <p:nvPr/>
        </p:nvCxnSpPr>
        <p:spPr>
          <a:xfrm>
            <a:off x="4025753" y="1357619"/>
            <a:ext cx="1979660" cy="0"/>
          </a:xfrm>
          <a:prstGeom prst="straightConnector1">
            <a:avLst/>
          </a:prstGeom>
          <a:noFill/>
          <a:ln w="38100" cap="rnd" cmpd="sng" algn="ctr">
            <a:solidFill>
              <a:schemeClr val="bg1"/>
            </a:solidFill>
            <a:prstDash val="sysDot"/>
            <a:miter lim="800000"/>
            <a:tailEnd type="triangle" w="lg" len="med"/>
          </a:ln>
          <a:effectLst/>
        </p:spPr>
      </p:cxnSp>
      <p:cxnSp>
        <p:nvCxnSpPr>
          <p:cNvPr id="351" name="Straight Arrow Connector 350"/>
          <p:cNvCxnSpPr/>
          <p:nvPr/>
        </p:nvCxnSpPr>
        <p:spPr>
          <a:xfrm>
            <a:off x="8231093" y="1357619"/>
            <a:ext cx="1909647" cy="0"/>
          </a:xfrm>
          <a:prstGeom prst="straightConnector1">
            <a:avLst/>
          </a:prstGeom>
          <a:noFill/>
          <a:ln w="38100" cap="rnd" cmpd="sng" algn="ctr">
            <a:solidFill>
              <a:schemeClr val="bg1"/>
            </a:solidFill>
            <a:prstDash val="sysDot"/>
            <a:miter lim="800000"/>
            <a:tailEnd type="triangle" w="lg" len="med"/>
          </a:ln>
          <a:effectLst/>
        </p:spPr>
      </p:cxnSp>
      <p:cxnSp>
        <p:nvCxnSpPr>
          <p:cNvPr id="353" name="Straight Arrow Connector 352"/>
          <p:cNvCxnSpPr/>
          <p:nvPr/>
        </p:nvCxnSpPr>
        <p:spPr>
          <a:xfrm>
            <a:off x="4520097" y="930694"/>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sp>
        <p:nvSpPr>
          <p:cNvPr id="354" name="Rounded Rectangle 353"/>
          <p:cNvSpPr/>
          <p:nvPr/>
        </p:nvSpPr>
        <p:spPr>
          <a:xfrm>
            <a:off x="212035" y="583097"/>
            <a:ext cx="1709530" cy="5416608"/>
          </a:xfrm>
          <a:prstGeom prst="roundRect">
            <a:avLst/>
          </a:prstGeom>
          <a:noFill/>
          <a:ln w="31750" cap="flat" cmpd="sng" algn="ctr">
            <a:solidFill>
              <a:schemeClr val="tx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err="1">
              <a:ln>
                <a:noFill/>
              </a:ln>
              <a:effectLst/>
              <a:uLnTx/>
              <a:uFillTx/>
              <a:latin typeface="Amazon Ember Display"/>
              <a:ea typeface="+mn-ea"/>
              <a:cs typeface="+mn-cs"/>
            </a:endParaRPr>
          </a:p>
        </p:txBody>
      </p:sp>
      <p:sp>
        <p:nvSpPr>
          <p:cNvPr id="288" name="TextBox 287"/>
          <p:cNvSpPr txBox="1"/>
          <p:nvPr/>
        </p:nvSpPr>
        <p:spPr>
          <a:xfrm>
            <a:off x="-58747" y="294567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DEEP</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2" name="TextBox 331"/>
          <p:cNvSpPr txBox="1"/>
          <p:nvPr/>
        </p:nvSpPr>
        <p:spPr>
          <a:xfrm>
            <a:off x="-58747" y="5149779"/>
            <a:ext cx="2225679" cy="543739"/>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FOUNDATION</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MODELS</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2" name="TextBox 351"/>
          <p:cNvSpPr txBox="1"/>
          <p:nvPr/>
        </p:nvSpPr>
        <p:spPr>
          <a:xfrm>
            <a:off x="-58747" y="88831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500"/>
                                        <p:tgtEl>
                                          <p:spTgt spid="353"/>
                                        </p:tgtEl>
                                      </p:cBhvr>
                                    </p:animEffect>
                                  </p:childTnLst>
                                </p:cTn>
                              </p:par>
                              <p:par>
                                <p:cTn id="11" presetID="10" presetClass="entr" presetSubtype="0" fill="hold"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fade">
                                      <p:cBhvr>
                                        <p:cTn id="13" dur="500"/>
                                        <p:tgtEl>
                                          <p:spTgt spid="350"/>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par>
                                <p:cTn id="17" presetID="10" presetClass="entr" presetSubtype="0" fill="hold" nodeType="with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fade">
                                      <p:cBhvr>
                                        <p:cTn id="19" dur="500"/>
                                        <p:tgtEl>
                                          <p:spTgt spid="351"/>
                                        </p:tgtEl>
                                      </p:cBhvr>
                                    </p:animEffect>
                                  </p:childTnLst>
                                </p:cTn>
                              </p:par>
                              <p:par>
                                <p:cTn id="20" presetID="10" presetClass="entr" presetSubtype="0" fill="hold" nodeType="with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500"/>
                                        <p:tgtEl>
                                          <p:spTgt spid="349"/>
                                        </p:tgtEl>
                                      </p:cBhvr>
                                    </p:animEffect>
                                  </p:childTnLst>
                                </p:cTn>
                              </p:par>
                              <p:par>
                                <p:cTn id="23" presetID="10" presetClass="entr" presetSubtype="0" fill="hold"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nodeType="with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fade">
                                      <p:cBhvr>
                                        <p:cTn id="28" dur="500"/>
                                        <p:tgtEl>
                                          <p:spTgt spid="276"/>
                                        </p:tgtEl>
                                      </p:cBhvr>
                                    </p:animEffect>
                                  </p:childTnLst>
                                </p:cTn>
                              </p:par>
                              <p:par>
                                <p:cTn id="29" presetID="10" presetClass="entr" presetSubtype="0" fill="hold" nodeType="with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500"/>
                                        <p:tgtEl>
                                          <p:spTgt spid="286"/>
                                        </p:tgtEl>
                                      </p:cBhvr>
                                    </p:animEffect>
                                  </p:childTnLst>
                                </p:cTn>
                              </p:par>
                              <p:par>
                                <p:cTn id="32" presetID="10" presetClass="entr" presetSubtype="0" fill="hold" nodeType="with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500"/>
                                        <p:tgtEl>
                                          <p:spTgt spid="284"/>
                                        </p:tgtEl>
                                      </p:cBhvr>
                                    </p:animEffect>
                                  </p:childTnLst>
                                </p:cTn>
                              </p:par>
                              <p:par>
                                <p:cTn id="35" presetID="10" presetClass="entr" presetSubtype="0" fill="hold" nodeType="withEffect">
                                  <p:stCondLst>
                                    <p:cond delay="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ntr" presetSubtype="0" fill="hold" nodeType="withEffect">
                                  <p:stCondLst>
                                    <p:cond delay="0"/>
                                  </p:stCondLst>
                                  <p:childTnLst>
                                    <p:set>
                                      <p:cBhvr>
                                        <p:cTn id="39" dur="1" fill="hold">
                                          <p:stCondLst>
                                            <p:cond delay="0"/>
                                          </p:stCondLst>
                                        </p:cTn>
                                        <p:tgtEl>
                                          <p:spTgt spid="287"/>
                                        </p:tgtEl>
                                        <p:attrNameLst>
                                          <p:attrName>style.visibility</p:attrName>
                                        </p:attrNameLst>
                                      </p:cBhvr>
                                      <p:to>
                                        <p:strVal val="visible"/>
                                      </p:to>
                                    </p:set>
                                    <p:animEffect transition="in" filter="fade">
                                      <p:cBhvr>
                                        <p:cTn id="40" dur="500"/>
                                        <p:tgtEl>
                                          <p:spTgt spid="287"/>
                                        </p:tgtEl>
                                      </p:cBhvr>
                                    </p:animEffect>
                                  </p:childTnLst>
                                </p:cTn>
                              </p:par>
                              <p:par>
                                <p:cTn id="41" presetID="10" presetClass="entr" presetSubtype="0" fill="hold" nodeType="withEffect">
                                  <p:stCondLst>
                                    <p:cond delay="0"/>
                                  </p:stCondLst>
                                  <p:childTnLst>
                                    <p:set>
                                      <p:cBhvr>
                                        <p:cTn id="42" dur="1" fill="hold">
                                          <p:stCondLst>
                                            <p:cond delay="0"/>
                                          </p:stCondLst>
                                        </p:cTn>
                                        <p:tgtEl>
                                          <p:spTgt spid="285"/>
                                        </p:tgtEl>
                                        <p:attrNameLst>
                                          <p:attrName>style.visibility</p:attrName>
                                        </p:attrNameLst>
                                      </p:cBhvr>
                                      <p:to>
                                        <p:strVal val="visible"/>
                                      </p:to>
                                    </p:set>
                                    <p:animEffect transition="in" filter="fade">
                                      <p:cBhvr>
                                        <p:cTn id="43" dur="500"/>
                                        <p:tgtEl>
                                          <p:spTgt spid="285"/>
                                        </p:tgtEl>
                                      </p:cBhvr>
                                    </p:animEffect>
                                  </p:childTnLst>
                                </p:cTn>
                              </p:par>
                              <p:par>
                                <p:cTn id="44" presetID="10" presetClass="entr" presetSubtype="0" fill="hold" nodeType="withEffect">
                                  <p:stCondLst>
                                    <p:cond delay="0"/>
                                  </p:stCondLst>
                                  <p:childTnLst>
                                    <p:set>
                                      <p:cBhvr>
                                        <p:cTn id="45" dur="1" fill="hold">
                                          <p:stCondLst>
                                            <p:cond delay="0"/>
                                          </p:stCondLst>
                                        </p:cTn>
                                        <p:tgtEl>
                                          <p:spTgt spid="280"/>
                                        </p:tgtEl>
                                        <p:attrNameLst>
                                          <p:attrName>style.visibility</p:attrName>
                                        </p:attrNameLst>
                                      </p:cBhvr>
                                      <p:to>
                                        <p:strVal val="visible"/>
                                      </p:to>
                                    </p:set>
                                    <p:animEffect transition="in" filter="fade">
                                      <p:cBhvr>
                                        <p:cTn id="46" dur="500"/>
                                        <p:tgtEl>
                                          <p:spTgt spid="280"/>
                                        </p:tgtEl>
                                      </p:cBhvr>
                                    </p:animEffect>
                                  </p:childTnLst>
                                </p:cTn>
                              </p:par>
                              <p:par>
                                <p:cTn id="47" presetID="10" presetClass="entr" presetSubtype="0" fill="hold" nodeType="with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fade">
                                      <p:cBhvr>
                                        <p:cTn id="49" dur="500"/>
                                        <p:tgtEl>
                                          <p:spTgt spid="289"/>
                                        </p:tgtEl>
                                      </p:cBhvr>
                                    </p:animEffect>
                                  </p:childTnLst>
                                </p:cTn>
                              </p:par>
                              <p:par>
                                <p:cTn id="50" presetID="10" presetClass="entr" presetSubtype="0" fill="hold" nodeType="withEffect">
                                  <p:stCondLst>
                                    <p:cond delay="0"/>
                                  </p:stCondLst>
                                  <p:childTnLst>
                                    <p:set>
                                      <p:cBhvr>
                                        <p:cTn id="51" dur="1" fill="hold">
                                          <p:stCondLst>
                                            <p:cond delay="0"/>
                                          </p:stCondLst>
                                        </p:cTn>
                                        <p:tgtEl>
                                          <p:spTgt spid="297"/>
                                        </p:tgtEl>
                                        <p:attrNameLst>
                                          <p:attrName>style.visibility</p:attrName>
                                        </p:attrNameLst>
                                      </p:cBhvr>
                                      <p:to>
                                        <p:strVal val="visible"/>
                                      </p:to>
                                    </p:set>
                                    <p:animEffect transition="in" filter="fade">
                                      <p:cBhvr>
                                        <p:cTn id="52" dur="500"/>
                                        <p:tgtEl>
                                          <p:spTgt spid="297"/>
                                        </p:tgtEl>
                                      </p:cBhvr>
                                    </p:animEffect>
                                  </p:childTnLst>
                                </p:cTn>
                              </p:par>
                              <p:par>
                                <p:cTn id="53" presetID="10" presetClass="entr" presetSubtype="0" fill="hold" nodeType="withEffect">
                                  <p:stCondLst>
                                    <p:cond delay="0"/>
                                  </p:stCondLst>
                                  <p:childTnLst>
                                    <p:set>
                                      <p:cBhvr>
                                        <p:cTn id="54" dur="1" fill="hold">
                                          <p:stCondLst>
                                            <p:cond delay="0"/>
                                          </p:stCondLst>
                                        </p:cTn>
                                        <p:tgtEl>
                                          <p:spTgt spid="299"/>
                                        </p:tgtEl>
                                        <p:attrNameLst>
                                          <p:attrName>style.visibility</p:attrName>
                                        </p:attrNameLst>
                                      </p:cBhvr>
                                      <p:to>
                                        <p:strVal val="visible"/>
                                      </p:to>
                                    </p:set>
                                    <p:animEffect transition="in" filter="fade">
                                      <p:cBhvr>
                                        <p:cTn id="55" dur="500"/>
                                        <p:tgtEl>
                                          <p:spTgt spid="299"/>
                                        </p:tgtEl>
                                      </p:cBhvr>
                                    </p:animEffect>
                                  </p:childTnLst>
                                </p:cTn>
                              </p:par>
                              <p:par>
                                <p:cTn id="56" presetID="10" presetClass="entr" presetSubtype="0" fill="hold" nodeType="withEffect">
                                  <p:stCondLst>
                                    <p:cond delay="0"/>
                                  </p:stCondLst>
                                  <p:childTnLst>
                                    <p:set>
                                      <p:cBhvr>
                                        <p:cTn id="57" dur="1" fill="hold">
                                          <p:stCondLst>
                                            <p:cond delay="0"/>
                                          </p:stCondLst>
                                        </p:cTn>
                                        <p:tgtEl>
                                          <p:spTgt spid="301"/>
                                        </p:tgtEl>
                                        <p:attrNameLst>
                                          <p:attrName>style.visibility</p:attrName>
                                        </p:attrNameLst>
                                      </p:cBhvr>
                                      <p:to>
                                        <p:strVal val="visible"/>
                                      </p:to>
                                    </p:set>
                                    <p:animEffect transition="in" filter="fade">
                                      <p:cBhvr>
                                        <p:cTn id="58" dur="500"/>
                                        <p:tgtEl>
                                          <p:spTgt spid="301"/>
                                        </p:tgtEl>
                                      </p:cBhvr>
                                    </p:animEffect>
                                  </p:childTnLst>
                                </p:cTn>
                              </p:par>
                              <p:par>
                                <p:cTn id="59" presetID="10" presetClass="entr" presetSubtype="0" fill="hold" nodeType="withEffect">
                                  <p:stCondLst>
                                    <p:cond delay="0"/>
                                  </p:stCondLst>
                                  <p:childTnLst>
                                    <p:set>
                                      <p:cBhvr>
                                        <p:cTn id="60" dur="1" fill="hold">
                                          <p:stCondLst>
                                            <p:cond delay="0"/>
                                          </p:stCondLst>
                                        </p:cTn>
                                        <p:tgtEl>
                                          <p:spTgt spid="298"/>
                                        </p:tgtEl>
                                        <p:attrNameLst>
                                          <p:attrName>style.visibility</p:attrName>
                                        </p:attrNameLst>
                                      </p:cBhvr>
                                      <p:to>
                                        <p:strVal val="visible"/>
                                      </p:to>
                                    </p:set>
                                    <p:animEffect transition="in" filter="fade">
                                      <p:cBhvr>
                                        <p:cTn id="61" dur="500"/>
                                        <p:tgtEl>
                                          <p:spTgt spid="298"/>
                                        </p:tgtEl>
                                      </p:cBhvr>
                                    </p:animEffect>
                                  </p:childTnLst>
                                </p:cTn>
                              </p:par>
                              <p:par>
                                <p:cTn id="62" presetID="10" presetClass="entr" presetSubtype="0" fill="hold" nodeType="withEffect">
                                  <p:stCondLst>
                                    <p:cond delay="0"/>
                                  </p:stCondLst>
                                  <p:childTnLst>
                                    <p:set>
                                      <p:cBhvr>
                                        <p:cTn id="63" dur="1" fill="hold">
                                          <p:stCondLst>
                                            <p:cond delay="0"/>
                                          </p:stCondLst>
                                        </p:cTn>
                                        <p:tgtEl>
                                          <p:spTgt spid="300"/>
                                        </p:tgtEl>
                                        <p:attrNameLst>
                                          <p:attrName>style.visibility</p:attrName>
                                        </p:attrNameLst>
                                      </p:cBhvr>
                                      <p:to>
                                        <p:strVal val="visible"/>
                                      </p:to>
                                    </p:set>
                                    <p:animEffect transition="in" filter="fade">
                                      <p:cBhvr>
                                        <p:cTn id="64" dur="500"/>
                                        <p:tgtEl>
                                          <p:spTgt spid="300"/>
                                        </p:tgtEl>
                                      </p:cBhvr>
                                    </p:animEffect>
                                  </p:childTnLst>
                                </p:cTn>
                              </p:par>
                              <p:par>
                                <p:cTn id="65" presetID="10" presetClass="entr" presetSubtype="0" fill="hold" nodeType="withEffect">
                                  <p:stCondLst>
                                    <p:cond delay="0"/>
                                  </p:stCondLst>
                                  <p:childTnLst>
                                    <p:set>
                                      <p:cBhvr>
                                        <p:cTn id="66" dur="1" fill="hold">
                                          <p:stCondLst>
                                            <p:cond delay="0"/>
                                          </p:stCondLst>
                                        </p:cTn>
                                        <p:tgtEl>
                                          <p:spTgt spid="293"/>
                                        </p:tgtEl>
                                        <p:attrNameLst>
                                          <p:attrName>style.visibility</p:attrName>
                                        </p:attrNameLst>
                                      </p:cBhvr>
                                      <p:to>
                                        <p:strVal val="visible"/>
                                      </p:to>
                                    </p:set>
                                    <p:animEffect transition="in" filter="fade">
                                      <p:cBhvr>
                                        <p:cTn id="67" dur="500"/>
                                        <p:tgtEl>
                                          <p:spTgt spid="293"/>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54"/>
                                        </p:tgtEl>
                                        <p:attrNameLst>
                                          <p:attrName>style.visibility</p:attrName>
                                        </p:attrNameLst>
                                      </p:cBhvr>
                                      <p:to>
                                        <p:strVal val="visible"/>
                                      </p:to>
                                    </p:set>
                                    <p:animEffect transition="in" filter="wheel(1)">
                                      <p:cBhvr>
                                        <p:cTn id="72" dur="1000"/>
                                        <p:tgtEl>
                                          <p:spTgt spid="35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52"/>
                                        </p:tgtEl>
                                        <p:attrNameLst>
                                          <p:attrName>style.visibility</p:attrName>
                                        </p:attrNameLst>
                                      </p:cBhvr>
                                      <p:to>
                                        <p:strVal val="visible"/>
                                      </p:to>
                                    </p:set>
                                    <p:animEffect transition="in" filter="fade">
                                      <p:cBhvr>
                                        <p:cTn id="77" dur="500"/>
                                        <p:tgtEl>
                                          <p:spTgt spid="3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8"/>
                                        </p:tgtEl>
                                        <p:attrNameLst>
                                          <p:attrName>style.visibility</p:attrName>
                                        </p:attrNameLst>
                                      </p:cBhvr>
                                      <p:to>
                                        <p:strVal val="visible"/>
                                      </p:to>
                                    </p:set>
                                    <p:animEffect transition="in" filter="fade">
                                      <p:cBhvr>
                                        <p:cTn id="82" dur="500"/>
                                        <p:tgtEl>
                                          <p:spTgt spid="28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2"/>
                                        </p:tgtEl>
                                        <p:attrNameLst>
                                          <p:attrName>style.visibility</p:attrName>
                                        </p:attrNameLst>
                                      </p:cBhvr>
                                      <p:to>
                                        <p:strVal val="visible"/>
                                      </p:to>
                                    </p:set>
                                    <p:animEffect transition="in" filter="fade">
                                      <p:cBhvr>
                                        <p:cTn id="8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bldLvl="0" animBg="1"/>
      <p:bldP spid="288" grpId="0" animBg="1"/>
      <p:bldP spid="332" grpId="0" animBg="1"/>
      <p:bldP spid="3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D26"/>
        </a:solidFill>
        <a:effectLst/>
      </p:bgPr>
    </p:bg>
    <p:spTree>
      <p:nvGrpSpPr>
        <p:cNvPr id="1" name=""/>
        <p:cNvGrpSpPr/>
        <p:nvPr/>
      </p:nvGrpSpPr>
      <p:grpSpPr>
        <a:xfrm>
          <a:off x="0" y="0"/>
          <a:ext cx="0" cy="0"/>
          <a:chOff x="0" y="0"/>
          <a:chExt cx="0" cy="0"/>
        </a:xfrm>
      </p:grpSpPr>
      <p:sp>
        <p:nvSpPr>
          <p:cNvPr id="3" name="Text Box 2"/>
          <p:cNvSpPr txBox="1"/>
          <p:nvPr/>
        </p:nvSpPr>
        <p:spPr>
          <a:xfrm>
            <a:off x="421005" y="160020"/>
            <a:ext cx="4542790" cy="583565"/>
          </a:xfrm>
          <a:prstGeom prst="rect">
            <a:avLst/>
          </a:prstGeom>
          <a:noFill/>
        </p:spPr>
        <p:txBody>
          <a:bodyPr wrap="none" rtlCol="0">
            <a:spAutoFit/>
          </a:bodyPr>
          <a:p>
            <a:pPr algn="l"/>
            <a:r>
              <a:rPr lang="en-US" sz="3200" b="1" dirty="0">
                <a:solidFill>
                  <a:schemeClr val="bg1"/>
                </a:solidFill>
                <a:sym typeface="+mn-ea"/>
              </a:rPr>
              <a:t>Foundation Models</a:t>
            </a:r>
            <a:endParaRPr lang="en-US" altLang="en-US" sz="3200" b="1" dirty="0">
              <a:solidFill>
                <a:schemeClr val="bg1"/>
              </a:solidFill>
              <a:sym typeface="+mn-ea"/>
            </a:endParaRPr>
          </a:p>
        </p:txBody>
      </p:sp>
      <p:sp>
        <p:nvSpPr>
          <p:cNvPr id="15" name="Rectangles 14"/>
          <p:cNvSpPr/>
          <p:nvPr/>
        </p:nvSpPr>
        <p:spPr>
          <a:xfrm>
            <a:off x="525780" y="781050"/>
            <a:ext cx="4432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1"/>
          <a:stretch>
            <a:fillRect/>
          </a:stretch>
        </p:blipFill>
        <p:spPr>
          <a:xfrm>
            <a:off x="525780" y="1833245"/>
            <a:ext cx="10885805" cy="3641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B2A"/>
        </a:solidFill>
        <a:effectLst/>
      </p:bgPr>
    </p:bg>
    <p:spTree>
      <p:nvGrpSpPr>
        <p:cNvPr id="1" name=""/>
        <p:cNvGrpSpPr/>
        <p:nvPr/>
      </p:nvGrpSpPr>
      <p:grpSpPr>
        <a:xfrm>
          <a:off x="0" y="0"/>
          <a:ext cx="0" cy="0"/>
          <a:chOff x="0" y="0"/>
          <a:chExt cx="0" cy="0"/>
        </a:xfrm>
      </p:grpSpPr>
      <p:sp>
        <p:nvSpPr>
          <p:cNvPr id="2" name="Title 2"/>
          <p:cNvSpPr txBox="1"/>
          <p:nvPr/>
        </p:nvSpPr>
        <p:spPr>
          <a:xfrm>
            <a:off x="2563782" y="1084174"/>
            <a:ext cx="6783931" cy="51188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541655">
              <a:defRPr/>
            </a:pPr>
            <a:r>
              <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easiest way to build and scale generative AI applications with foundation models</a:t>
            </a:r>
            <a:endPar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3" name="Title 2"/>
          <p:cNvSpPr txBox="1"/>
          <p:nvPr/>
        </p:nvSpPr>
        <p:spPr>
          <a:xfrm>
            <a:off x="1295675" y="497392"/>
            <a:ext cx="9424087" cy="47862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marL="0" marR="0" lvl="0" indent="0" algn="ctr" defTabSz="541655" rtl="0" eaLnBrk="1" fontAlgn="auto" latinLnBrk="0" hangingPunct="1">
              <a:lnSpc>
                <a:spcPct val="90000"/>
              </a:lnSpc>
              <a:spcBef>
                <a:spcPct val="0"/>
              </a:spcBef>
              <a:spcAft>
                <a:spcPts val="0"/>
              </a:spcAft>
              <a:buClrTx/>
              <a:buSzTx/>
              <a:buFontTx/>
              <a:buNone/>
              <a:defRPr/>
            </a:pPr>
            <a:r>
              <a:rPr kumimoji="0" lang="en-US" b="1" i="0" u="none" strike="noStrike" kern="1200" cap="none" spc="-59" normalizeH="0" baseline="0" noProof="0" dirty="0">
                <a:ln>
                  <a:noFill/>
                </a:ln>
                <a:solidFill>
                  <a:srgbClr val="FFFFFF"/>
                </a:soli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Amazon </a:t>
            </a:r>
            <a:r>
              <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Bedrock</a:t>
            </a:r>
            <a:endPar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 name="TextBox 3"/>
          <p:cNvSpPr txBox="1"/>
          <p:nvPr/>
        </p:nvSpPr>
        <p:spPr>
          <a:xfrm>
            <a:off x="3501619" y="2660562"/>
            <a:ext cx="189395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complex reasoning, writing, coding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 name="TextBox 4"/>
          <p:cNvSpPr txBox="1"/>
          <p:nvPr/>
        </p:nvSpPr>
        <p:spPr>
          <a:xfrm>
            <a:off x="0" y="2660562"/>
            <a:ext cx="1556487" cy="1133708"/>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Contextual answers, summarization, paraphrasing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6" name="TextBox 5"/>
          <p:cNvSpPr txBox="1"/>
          <p:nvPr/>
        </p:nvSpPr>
        <p:spPr>
          <a:xfrm>
            <a:off x="10508251" y="2660562"/>
            <a:ext cx="1505632"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High-quality images and art</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 name="TextBox 6"/>
          <p:cNvSpPr txBox="1"/>
          <p:nvPr/>
        </p:nvSpPr>
        <p:spPr>
          <a:xfrm>
            <a:off x="5357986" y="2660562"/>
            <a:ext cx="168716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generation, search, classification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 name="TextBox 7"/>
          <p:cNvSpPr txBox="1"/>
          <p:nvPr/>
        </p:nvSpPr>
        <p:spPr>
          <a:xfrm>
            <a:off x="7006725" y="2660562"/>
            <a:ext cx="1762629"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Q&amp;A and reading comprehension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 name="TextBox 8"/>
          <p:cNvSpPr txBox="1"/>
          <p:nvPr/>
        </p:nvSpPr>
        <p:spPr>
          <a:xfrm>
            <a:off x="1579660" y="2660562"/>
            <a:ext cx="1929906"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summarization, generation, Q&amp;A, search, image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10" name="Straight Connector 9"/>
          <p:cNvCxnSpPr/>
          <p:nvPr/>
        </p:nvCxnSpPr>
        <p:spPr>
          <a:xfrm>
            <a:off x="5045" y="2300556"/>
            <a:ext cx="12177528" cy="39100"/>
          </a:xfrm>
          <a:prstGeom prst="line">
            <a:avLst/>
          </a:prstGeom>
          <a:noFill/>
          <a:ln w="38100" cap="rnd" cmpd="sng" algn="ctr">
            <a:gradFill>
              <a:gsLst>
                <a:gs pos="31000">
                  <a:srgbClr val="0A4BC6">
                    <a:lumMod val="60000"/>
                    <a:lumOff val="40000"/>
                  </a:srgbClr>
                </a:gs>
                <a:gs pos="13992">
                  <a:srgbClr val="2E0058">
                    <a:lumMod val="50000"/>
                    <a:lumOff val="50000"/>
                  </a:srgbClr>
                </a:gs>
                <a:gs pos="0">
                  <a:srgbClr val="000000"/>
                </a:gs>
                <a:gs pos="47000">
                  <a:srgbClr val="00A6AD"/>
                </a:gs>
                <a:gs pos="66000">
                  <a:srgbClr val="06EFB7"/>
                </a:gs>
                <a:gs pos="100000">
                  <a:srgbClr val="000000"/>
                </a:gs>
                <a:gs pos="84000">
                  <a:srgbClr val="ABED41"/>
                </a:gs>
              </a:gsLst>
              <a:lin ang="0" scaled="0"/>
            </a:gradFill>
            <a:prstDash val="solid"/>
            <a:miter lim="800000"/>
          </a:ln>
          <a:effectLst/>
        </p:spPr>
      </p:cxnSp>
      <p:grpSp>
        <p:nvGrpSpPr>
          <p:cNvPr id="11" name="Group 10"/>
          <p:cNvGrpSpPr/>
          <p:nvPr/>
        </p:nvGrpSpPr>
        <p:grpSpPr>
          <a:xfrm>
            <a:off x="1304299" y="1849087"/>
            <a:ext cx="2425064" cy="4454578"/>
            <a:chOff x="1427973" y="2311001"/>
            <a:chExt cx="2425064" cy="4454578"/>
          </a:xfrm>
        </p:grpSpPr>
        <p:sp>
          <p:nvSpPr>
            <p:cNvPr id="12" name="TextBox 11"/>
            <p:cNvSpPr txBox="1"/>
            <p:nvPr/>
          </p:nvSpPr>
          <p:spPr>
            <a:xfrm>
              <a:off x="1427973" y="4010979"/>
              <a:ext cx="2425064" cy="2754600"/>
            </a:xfrm>
            <a:prstGeom prst="rect">
              <a:avLst/>
            </a:prstGeom>
            <a:noFill/>
          </p:spPr>
          <p:txBody>
            <a:bodyPr wrap="square" lIns="0" rIns="0" rtlCol="0">
              <a:spAutoFit/>
            </a:bodyPr>
            <a:lstStyle/>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Premier</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Lite</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Express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 V2</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Multimodal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Image Generator </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3" name="Group 12"/>
            <p:cNvGrpSpPr/>
            <p:nvPr/>
          </p:nvGrpSpPr>
          <p:grpSpPr>
            <a:xfrm>
              <a:off x="2247917" y="2311001"/>
              <a:ext cx="879077" cy="264089"/>
              <a:chOff x="3413040" y="-2569040"/>
              <a:chExt cx="5733542" cy="1722447"/>
            </a:xfrm>
            <a:solidFill>
              <a:schemeClr val="tx1"/>
            </a:solidFill>
          </p:grpSpPr>
          <p:sp>
            <p:nvSpPr>
              <p:cNvPr id="15" name="Freeform 14"/>
              <p:cNvSpPr/>
              <p:nvPr/>
            </p:nvSpPr>
            <p:spPr>
              <a:xfrm>
                <a:off x="4219703" y="-1470100"/>
                <a:ext cx="2774886" cy="623507"/>
              </a:xfrm>
              <a:custGeom>
                <a:avLst/>
                <a:gdLst>
                  <a:gd name="connsiteX0" fmla="*/ 2750314 w 2774886"/>
                  <a:gd name="connsiteY0" fmla="*/ 248067 h 623507"/>
                  <a:gd name="connsiteX1" fmla="*/ 1518400 w 2774886"/>
                  <a:gd name="connsiteY1" fmla="*/ 623507 h 623507"/>
                  <a:gd name="connsiteX2" fmla="*/ 13449 w 2774886"/>
                  <a:gd name="connsiteY2" fmla="*/ 51017 h 623507"/>
                  <a:gd name="connsiteX3" fmla="*/ 47641 w 2774886"/>
                  <a:gd name="connsiteY3" fmla="*/ 6481 h 623507"/>
                  <a:gd name="connsiteX4" fmla="*/ 1553341 w 2774886"/>
                  <a:gd name="connsiteY4" fmla="*/ 404563 h 623507"/>
                  <a:gd name="connsiteX5" fmla="*/ 2701896 w 2774886"/>
                  <a:gd name="connsiteY5" fmla="*/ 170441 h 623507"/>
                  <a:gd name="connsiteX6" fmla="*/ 2750314 w 2774886"/>
                  <a:gd name="connsiteY6" fmla="*/ 248067 h 6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886" h="623507">
                    <a:moveTo>
                      <a:pt x="2750314" y="248067"/>
                    </a:moveTo>
                    <a:cubicBezTo>
                      <a:pt x="2417128" y="492887"/>
                      <a:pt x="1934196" y="623507"/>
                      <a:pt x="1518400" y="623507"/>
                    </a:cubicBezTo>
                    <a:cubicBezTo>
                      <a:pt x="935387" y="623507"/>
                      <a:pt x="410526" y="408543"/>
                      <a:pt x="13449" y="51017"/>
                    </a:cubicBezTo>
                    <a:cubicBezTo>
                      <a:pt x="-17749" y="22902"/>
                      <a:pt x="10204" y="-15413"/>
                      <a:pt x="47641" y="6481"/>
                    </a:cubicBezTo>
                    <a:cubicBezTo>
                      <a:pt x="476165" y="255033"/>
                      <a:pt x="1006018" y="404563"/>
                      <a:pt x="1553341" y="404563"/>
                    </a:cubicBezTo>
                    <a:cubicBezTo>
                      <a:pt x="1922466" y="404563"/>
                      <a:pt x="2328529" y="328429"/>
                      <a:pt x="2701896" y="170441"/>
                    </a:cubicBezTo>
                    <a:cubicBezTo>
                      <a:pt x="2758301" y="146556"/>
                      <a:pt x="2805471" y="207263"/>
                      <a:pt x="2750314" y="24806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6" name="Freeform 15"/>
              <p:cNvSpPr/>
              <p:nvPr/>
            </p:nvSpPr>
            <p:spPr>
              <a:xfrm>
                <a:off x="6692006" y="-1529841"/>
                <a:ext cx="570377" cy="560021"/>
              </a:xfrm>
              <a:custGeom>
                <a:avLst/>
                <a:gdLst>
                  <a:gd name="connsiteX0" fmla="*/ 416527 w 570377"/>
                  <a:gd name="connsiteY0" fmla="*/ 149820 h 560021"/>
                  <a:gd name="connsiteX1" fmla="*/ 27685 w 570377"/>
                  <a:gd name="connsiteY1" fmla="*/ 136882 h 560021"/>
                  <a:gd name="connsiteX2" fmla="*/ 19449 w 570377"/>
                  <a:gd name="connsiteY2" fmla="*/ 92098 h 560021"/>
                  <a:gd name="connsiteX3" fmla="*/ 558786 w 570377"/>
                  <a:gd name="connsiteY3" fmla="*/ 41840 h 560021"/>
                  <a:gd name="connsiteX4" fmla="*/ 370355 w 570377"/>
                  <a:gd name="connsiteY4" fmla="*/ 548150 h 560021"/>
                  <a:gd name="connsiteX5" fmla="*/ 328925 w 570377"/>
                  <a:gd name="connsiteY5" fmla="*/ 528494 h 560021"/>
                  <a:gd name="connsiteX6" fmla="*/ 416527 w 570377"/>
                  <a:gd name="connsiteY6" fmla="*/ 149820 h 5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77" h="560021">
                    <a:moveTo>
                      <a:pt x="416527" y="149820"/>
                    </a:moveTo>
                    <a:cubicBezTo>
                      <a:pt x="374099" y="95581"/>
                      <a:pt x="135003" y="124193"/>
                      <a:pt x="27685" y="136882"/>
                    </a:cubicBezTo>
                    <a:cubicBezTo>
                      <a:pt x="-5009" y="140863"/>
                      <a:pt x="-10001" y="112500"/>
                      <a:pt x="19449" y="92098"/>
                    </a:cubicBezTo>
                    <a:cubicBezTo>
                      <a:pt x="209877" y="-41508"/>
                      <a:pt x="522348" y="-2944"/>
                      <a:pt x="558786" y="41840"/>
                    </a:cubicBezTo>
                    <a:cubicBezTo>
                      <a:pt x="595224" y="86873"/>
                      <a:pt x="549302" y="399118"/>
                      <a:pt x="370355" y="548150"/>
                    </a:cubicBezTo>
                    <a:cubicBezTo>
                      <a:pt x="342902" y="571039"/>
                      <a:pt x="316696" y="558848"/>
                      <a:pt x="328925" y="528494"/>
                    </a:cubicBezTo>
                    <a:cubicBezTo>
                      <a:pt x="369107" y="428476"/>
                      <a:pt x="459205" y="204307"/>
                      <a:pt x="416527" y="149820"/>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7" name="Freeform 16"/>
              <p:cNvSpPr/>
              <p:nvPr/>
            </p:nvSpPr>
            <p:spPr>
              <a:xfrm>
                <a:off x="6693985" y="-2543663"/>
                <a:ext cx="700563" cy="949617"/>
              </a:xfrm>
              <a:custGeom>
                <a:avLst/>
                <a:gdLst>
                  <a:gd name="connsiteX0" fmla="*/ 33194 w 700563"/>
                  <a:gd name="connsiteY0" fmla="*/ 162716 h 949617"/>
                  <a:gd name="connsiteX1" fmla="*/ 33194 w 700563"/>
                  <a:gd name="connsiteY1" fmla="*/ 32842 h 949617"/>
                  <a:gd name="connsiteX2" fmla="*/ 66138 w 700563"/>
                  <a:gd name="connsiteY2" fmla="*/ 0 h 949617"/>
                  <a:gd name="connsiteX3" fmla="*/ 649400 w 700563"/>
                  <a:gd name="connsiteY3" fmla="*/ 0 h 949617"/>
                  <a:gd name="connsiteX4" fmla="*/ 683094 w 700563"/>
                  <a:gd name="connsiteY4" fmla="*/ 32842 h 949617"/>
                  <a:gd name="connsiteX5" fmla="*/ 683094 w 700563"/>
                  <a:gd name="connsiteY5" fmla="*/ 144056 h 949617"/>
                  <a:gd name="connsiteX6" fmla="*/ 639168 w 700563"/>
                  <a:gd name="connsiteY6" fmla="*/ 225662 h 949617"/>
                  <a:gd name="connsiteX7" fmla="*/ 336929 w 700563"/>
                  <a:gd name="connsiteY7" fmla="*/ 655839 h 949617"/>
                  <a:gd name="connsiteX8" fmla="*/ 669616 w 700563"/>
                  <a:gd name="connsiteY8" fmla="*/ 726996 h 949617"/>
                  <a:gd name="connsiteX9" fmla="*/ 700564 w 700563"/>
                  <a:gd name="connsiteY9" fmla="*/ 777502 h 949617"/>
                  <a:gd name="connsiteX10" fmla="*/ 700564 w 700563"/>
                  <a:gd name="connsiteY10" fmla="*/ 916084 h 949617"/>
                  <a:gd name="connsiteX11" fmla="*/ 657637 w 700563"/>
                  <a:gd name="connsiteY11" fmla="*/ 945692 h 949617"/>
                  <a:gd name="connsiteX12" fmla="*/ 41430 w 700563"/>
                  <a:gd name="connsiteY12" fmla="*/ 946687 h 949617"/>
                  <a:gd name="connsiteX13" fmla="*/ 0 w 700563"/>
                  <a:gd name="connsiteY13" fmla="*/ 916831 h 949617"/>
                  <a:gd name="connsiteX14" fmla="*/ 0 w 700563"/>
                  <a:gd name="connsiteY14" fmla="*/ 785215 h 949617"/>
                  <a:gd name="connsiteX15" fmla="*/ 21464 w 700563"/>
                  <a:gd name="connsiteY15" fmla="*/ 695896 h 949617"/>
                  <a:gd name="connsiteX16" fmla="*/ 371621 w 700563"/>
                  <a:gd name="connsiteY16" fmla="*/ 195309 h 949617"/>
                  <a:gd name="connsiteX17" fmla="*/ 66887 w 700563"/>
                  <a:gd name="connsiteY17" fmla="*/ 195309 h 949617"/>
                  <a:gd name="connsiteX18" fmla="*/ 33194 w 700563"/>
                  <a:gd name="connsiteY18" fmla="*/ 162716 h 9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0563" h="949617">
                    <a:moveTo>
                      <a:pt x="33194" y="162716"/>
                    </a:moveTo>
                    <a:lnTo>
                      <a:pt x="33194" y="32842"/>
                    </a:lnTo>
                    <a:cubicBezTo>
                      <a:pt x="33194" y="13186"/>
                      <a:pt x="48169" y="0"/>
                      <a:pt x="66138" y="0"/>
                    </a:cubicBezTo>
                    <a:lnTo>
                      <a:pt x="649400" y="0"/>
                    </a:lnTo>
                    <a:cubicBezTo>
                      <a:pt x="668119" y="0"/>
                      <a:pt x="683094" y="13435"/>
                      <a:pt x="683094" y="32842"/>
                    </a:cubicBezTo>
                    <a:lnTo>
                      <a:pt x="683094" y="144056"/>
                    </a:lnTo>
                    <a:cubicBezTo>
                      <a:pt x="682844" y="162716"/>
                      <a:pt x="667121" y="187098"/>
                      <a:pt x="639168" y="225662"/>
                    </a:cubicBezTo>
                    <a:lnTo>
                      <a:pt x="336929" y="655839"/>
                    </a:lnTo>
                    <a:cubicBezTo>
                      <a:pt x="449240" y="653102"/>
                      <a:pt x="567789" y="669772"/>
                      <a:pt x="669616" y="726996"/>
                    </a:cubicBezTo>
                    <a:cubicBezTo>
                      <a:pt x="692577" y="739933"/>
                      <a:pt x="698817" y="758842"/>
                      <a:pt x="700564" y="777502"/>
                    </a:cubicBezTo>
                    <a:lnTo>
                      <a:pt x="700564" y="916084"/>
                    </a:lnTo>
                    <a:cubicBezTo>
                      <a:pt x="700564" y="934993"/>
                      <a:pt x="679599" y="957136"/>
                      <a:pt x="657637" y="945692"/>
                    </a:cubicBezTo>
                    <a:cubicBezTo>
                      <a:pt x="478190" y="851894"/>
                      <a:pt x="239844" y="841693"/>
                      <a:pt x="41430" y="946687"/>
                    </a:cubicBezTo>
                    <a:cubicBezTo>
                      <a:pt x="21214" y="957634"/>
                      <a:pt x="0" y="935740"/>
                      <a:pt x="0" y="916831"/>
                    </a:cubicBezTo>
                    <a:lnTo>
                      <a:pt x="0" y="785215"/>
                    </a:lnTo>
                    <a:cubicBezTo>
                      <a:pt x="0" y="764067"/>
                      <a:pt x="250" y="727991"/>
                      <a:pt x="21464" y="695896"/>
                    </a:cubicBezTo>
                    <a:lnTo>
                      <a:pt x="371621" y="195309"/>
                    </a:lnTo>
                    <a:lnTo>
                      <a:pt x="66887" y="195309"/>
                    </a:lnTo>
                    <a:cubicBezTo>
                      <a:pt x="48169" y="195309"/>
                      <a:pt x="33194" y="182122"/>
                      <a:pt x="33194" y="162716"/>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8" name="Freeform 17"/>
              <p:cNvSpPr/>
              <p:nvPr/>
            </p:nvSpPr>
            <p:spPr>
              <a:xfrm>
                <a:off x="4390385" y="-2560332"/>
                <a:ext cx="1195194" cy="989729"/>
              </a:xfrm>
              <a:custGeom>
                <a:avLst/>
                <a:gdLst>
                  <a:gd name="connsiteX0" fmla="*/ 209146 w 1195194"/>
                  <a:gd name="connsiteY0" fmla="*/ 989729 h 989729"/>
                  <a:gd name="connsiteX1" fmla="*/ 31696 w 1195194"/>
                  <a:gd name="connsiteY1" fmla="*/ 989729 h 989729"/>
                  <a:gd name="connsiteX2" fmla="*/ 0 w 1195194"/>
                  <a:gd name="connsiteY2" fmla="*/ 959624 h 989729"/>
                  <a:gd name="connsiteX3" fmla="*/ 0 w 1195194"/>
                  <a:gd name="connsiteY3" fmla="*/ 51751 h 989729"/>
                  <a:gd name="connsiteX4" fmla="*/ 34192 w 1195194"/>
                  <a:gd name="connsiteY4" fmla="*/ 19158 h 989729"/>
                  <a:gd name="connsiteX5" fmla="*/ 199662 w 1195194"/>
                  <a:gd name="connsiteY5" fmla="*/ 19158 h 989729"/>
                  <a:gd name="connsiteX6" fmla="*/ 231858 w 1195194"/>
                  <a:gd name="connsiteY6" fmla="*/ 49511 h 989729"/>
                  <a:gd name="connsiteX7" fmla="*/ 231858 w 1195194"/>
                  <a:gd name="connsiteY7" fmla="*/ 168189 h 989729"/>
                  <a:gd name="connsiteX8" fmla="*/ 235102 w 1195194"/>
                  <a:gd name="connsiteY8" fmla="*/ 168189 h 989729"/>
                  <a:gd name="connsiteX9" fmla="*/ 468706 w 1195194"/>
                  <a:gd name="connsiteY9" fmla="*/ 0 h 989729"/>
                  <a:gd name="connsiteX10" fmla="*/ 699066 w 1195194"/>
                  <a:gd name="connsiteY10" fmla="*/ 168189 h 989729"/>
                  <a:gd name="connsiteX11" fmla="*/ 944151 w 1195194"/>
                  <a:gd name="connsiteY11" fmla="*/ 0 h 989729"/>
                  <a:gd name="connsiteX12" fmla="*/ 1149554 w 1195194"/>
                  <a:gd name="connsiteY12" fmla="*/ 99271 h 989729"/>
                  <a:gd name="connsiteX13" fmla="*/ 1194228 w 1195194"/>
                  <a:gd name="connsiteY13" fmla="*/ 383900 h 989729"/>
                  <a:gd name="connsiteX14" fmla="*/ 1193978 w 1195194"/>
                  <a:gd name="connsiteY14" fmla="*/ 956888 h 989729"/>
                  <a:gd name="connsiteX15" fmla="*/ 1159786 w 1195194"/>
                  <a:gd name="connsiteY15" fmla="*/ 989729 h 989729"/>
                  <a:gd name="connsiteX16" fmla="*/ 982586 w 1195194"/>
                  <a:gd name="connsiteY16" fmla="*/ 989729 h 989729"/>
                  <a:gd name="connsiteX17" fmla="*/ 950641 w 1195194"/>
                  <a:gd name="connsiteY17" fmla="*/ 956888 h 989729"/>
                  <a:gd name="connsiteX18" fmla="*/ 950641 w 1195194"/>
                  <a:gd name="connsiteY18" fmla="*/ 475707 h 989729"/>
                  <a:gd name="connsiteX19" fmla="*/ 945649 w 1195194"/>
                  <a:gd name="connsiteY19" fmla="*/ 305527 h 989729"/>
                  <a:gd name="connsiteX20" fmla="*/ 841326 w 1195194"/>
                  <a:gd name="connsiteY20" fmla="*/ 227404 h 989729"/>
                  <a:gd name="connsiteX21" fmla="*/ 735255 w 1195194"/>
                  <a:gd name="connsiteY21" fmla="*/ 301795 h 989729"/>
                  <a:gd name="connsiteX22" fmla="*/ 718783 w 1195194"/>
                  <a:gd name="connsiteY22" fmla="*/ 475707 h 989729"/>
                  <a:gd name="connsiteX23" fmla="*/ 718783 w 1195194"/>
                  <a:gd name="connsiteY23" fmla="*/ 956888 h 989729"/>
                  <a:gd name="connsiteX24" fmla="*/ 684591 w 1195194"/>
                  <a:gd name="connsiteY24" fmla="*/ 989729 h 989729"/>
                  <a:gd name="connsiteX25" fmla="*/ 507391 w 1195194"/>
                  <a:gd name="connsiteY25" fmla="*/ 989729 h 989729"/>
                  <a:gd name="connsiteX26" fmla="*/ 475445 w 1195194"/>
                  <a:gd name="connsiteY26" fmla="*/ 956888 h 989729"/>
                  <a:gd name="connsiteX27" fmla="*/ 475195 w 1195194"/>
                  <a:gd name="connsiteY27" fmla="*/ 475707 h 989729"/>
                  <a:gd name="connsiteX28" fmla="*/ 365880 w 1195194"/>
                  <a:gd name="connsiteY28" fmla="*/ 225413 h 989729"/>
                  <a:gd name="connsiteX29" fmla="*/ 243338 w 1195194"/>
                  <a:gd name="connsiteY29" fmla="*/ 475707 h 989729"/>
                  <a:gd name="connsiteX30" fmla="*/ 243338 w 1195194"/>
                  <a:gd name="connsiteY30" fmla="*/ 956888 h 989729"/>
                  <a:gd name="connsiteX31" fmla="*/ 209146 w 1195194"/>
                  <a:gd name="connsiteY3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5194" h="989729">
                    <a:moveTo>
                      <a:pt x="209146" y="989729"/>
                    </a:moveTo>
                    <a:lnTo>
                      <a:pt x="31696" y="989729"/>
                    </a:lnTo>
                    <a:cubicBezTo>
                      <a:pt x="14725" y="988485"/>
                      <a:pt x="1248" y="975797"/>
                      <a:pt x="0" y="959624"/>
                    </a:cubicBezTo>
                    <a:lnTo>
                      <a:pt x="0" y="51751"/>
                    </a:lnTo>
                    <a:cubicBezTo>
                      <a:pt x="0" y="33588"/>
                      <a:pt x="15224" y="19158"/>
                      <a:pt x="34192" y="19158"/>
                    </a:cubicBezTo>
                    <a:lnTo>
                      <a:pt x="199662" y="19158"/>
                    </a:lnTo>
                    <a:cubicBezTo>
                      <a:pt x="216883" y="19904"/>
                      <a:pt x="230609" y="33090"/>
                      <a:pt x="231858" y="49511"/>
                    </a:cubicBezTo>
                    <a:lnTo>
                      <a:pt x="231858" y="168189"/>
                    </a:lnTo>
                    <a:lnTo>
                      <a:pt x="235102" y="168189"/>
                    </a:lnTo>
                    <a:cubicBezTo>
                      <a:pt x="278279" y="53492"/>
                      <a:pt x="359391" y="0"/>
                      <a:pt x="468706" y="0"/>
                    </a:cubicBezTo>
                    <a:cubicBezTo>
                      <a:pt x="579768" y="0"/>
                      <a:pt x="649151" y="53492"/>
                      <a:pt x="699066" y="168189"/>
                    </a:cubicBezTo>
                    <a:cubicBezTo>
                      <a:pt x="741994" y="53492"/>
                      <a:pt x="839578" y="0"/>
                      <a:pt x="944151" y="0"/>
                    </a:cubicBezTo>
                    <a:cubicBezTo>
                      <a:pt x="1018525" y="0"/>
                      <a:pt x="1099888" y="30602"/>
                      <a:pt x="1149554" y="99271"/>
                    </a:cubicBezTo>
                    <a:cubicBezTo>
                      <a:pt x="1205708" y="175653"/>
                      <a:pt x="1194228" y="286618"/>
                      <a:pt x="1194228" y="383900"/>
                    </a:cubicBezTo>
                    <a:lnTo>
                      <a:pt x="1193978" y="956888"/>
                    </a:lnTo>
                    <a:cubicBezTo>
                      <a:pt x="1193978" y="975050"/>
                      <a:pt x="1178754" y="989729"/>
                      <a:pt x="1159786" y="989729"/>
                    </a:cubicBezTo>
                    <a:lnTo>
                      <a:pt x="982586" y="989729"/>
                    </a:lnTo>
                    <a:cubicBezTo>
                      <a:pt x="964866" y="988485"/>
                      <a:pt x="950641" y="974304"/>
                      <a:pt x="950641" y="956888"/>
                    </a:cubicBezTo>
                    <a:lnTo>
                      <a:pt x="950641" y="475707"/>
                    </a:lnTo>
                    <a:cubicBezTo>
                      <a:pt x="950641" y="437392"/>
                      <a:pt x="954134" y="341852"/>
                      <a:pt x="945649" y="305527"/>
                    </a:cubicBezTo>
                    <a:cubicBezTo>
                      <a:pt x="932421" y="244571"/>
                      <a:pt x="892739" y="227404"/>
                      <a:pt x="841326" y="227404"/>
                    </a:cubicBezTo>
                    <a:cubicBezTo>
                      <a:pt x="798398" y="227404"/>
                      <a:pt x="753474" y="256016"/>
                      <a:pt x="735255" y="301795"/>
                    </a:cubicBezTo>
                    <a:cubicBezTo>
                      <a:pt x="717036" y="347575"/>
                      <a:pt x="718783" y="424205"/>
                      <a:pt x="718783" y="475707"/>
                    </a:cubicBezTo>
                    <a:lnTo>
                      <a:pt x="718783" y="956888"/>
                    </a:lnTo>
                    <a:cubicBezTo>
                      <a:pt x="718783" y="975050"/>
                      <a:pt x="703559" y="989729"/>
                      <a:pt x="684591" y="989729"/>
                    </a:cubicBezTo>
                    <a:lnTo>
                      <a:pt x="507391" y="989729"/>
                    </a:lnTo>
                    <a:cubicBezTo>
                      <a:pt x="489421" y="988485"/>
                      <a:pt x="475445" y="974304"/>
                      <a:pt x="475445" y="956888"/>
                    </a:cubicBezTo>
                    <a:lnTo>
                      <a:pt x="475195" y="475707"/>
                    </a:lnTo>
                    <a:cubicBezTo>
                      <a:pt x="475195" y="374445"/>
                      <a:pt x="491917" y="225413"/>
                      <a:pt x="365880" y="225413"/>
                    </a:cubicBezTo>
                    <a:cubicBezTo>
                      <a:pt x="238346" y="225413"/>
                      <a:pt x="243338" y="370713"/>
                      <a:pt x="243338" y="475707"/>
                    </a:cubicBezTo>
                    <a:lnTo>
                      <a:pt x="243338" y="956888"/>
                    </a:lnTo>
                    <a:cubicBezTo>
                      <a:pt x="243338" y="975050"/>
                      <a:pt x="228114" y="989729"/>
                      <a:pt x="20914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9" name="Freeform 18"/>
              <p:cNvSpPr/>
              <p:nvPr/>
            </p:nvSpPr>
            <p:spPr>
              <a:xfrm>
                <a:off x="7479904" y="-2560332"/>
                <a:ext cx="805136" cy="1008638"/>
              </a:xfrm>
              <a:custGeom>
                <a:avLst/>
                <a:gdLst>
                  <a:gd name="connsiteX0" fmla="*/ 399324 w 805136"/>
                  <a:gd name="connsiteY0" fmla="*/ 0 h 1008638"/>
                  <a:gd name="connsiteX1" fmla="*/ 805137 w 805136"/>
                  <a:gd name="connsiteY1" fmla="*/ 512032 h 1008638"/>
                  <a:gd name="connsiteX2" fmla="*/ 399324 w 805136"/>
                  <a:gd name="connsiteY2" fmla="*/ 1008638 h 1008638"/>
                  <a:gd name="connsiteX3" fmla="*/ 0 w 805136"/>
                  <a:gd name="connsiteY3" fmla="*/ 502329 h 1008638"/>
                  <a:gd name="connsiteX4" fmla="*/ 399324 w 805136"/>
                  <a:gd name="connsiteY4" fmla="*/ 0 h 1008638"/>
                  <a:gd name="connsiteX5" fmla="*/ 400822 w 805136"/>
                  <a:gd name="connsiteY5" fmla="*/ 185357 h 1008638"/>
                  <a:gd name="connsiteX6" fmla="*/ 261807 w 805136"/>
                  <a:gd name="connsiteY6" fmla="*/ 473717 h 1008638"/>
                  <a:gd name="connsiteX7" fmla="*/ 399324 w 805136"/>
                  <a:gd name="connsiteY7" fmla="*/ 821540 h 1008638"/>
                  <a:gd name="connsiteX8" fmla="*/ 543330 w 805136"/>
                  <a:gd name="connsiteY8" fmla="*/ 514022 h 1008638"/>
                  <a:gd name="connsiteX9" fmla="*/ 516875 w 805136"/>
                  <a:gd name="connsiteY9" fmla="*/ 273183 h 1008638"/>
                  <a:gd name="connsiteX10" fmla="*/ 400822 w 805136"/>
                  <a:gd name="connsiteY10" fmla="*/ 185357 h 10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136" h="1008638">
                    <a:moveTo>
                      <a:pt x="399324" y="0"/>
                    </a:moveTo>
                    <a:cubicBezTo>
                      <a:pt x="662628" y="0"/>
                      <a:pt x="805137" y="225413"/>
                      <a:pt x="805137" y="512032"/>
                    </a:cubicBezTo>
                    <a:cubicBezTo>
                      <a:pt x="805137" y="788947"/>
                      <a:pt x="647653" y="1008638"/>
                      <a:pt x="399324" y="1008638"/>
                    </a:cubicBezTo>
                    <a:cubicBezTo>
                      <a:pt x="140762" y="1008638"/>
                      <a:pt x="0" y="783225"/>
                      <a:pt x="0" y="502329"/>
                    </a:cubicBezTo>
                    <a:cubicBezTo>
                      <a:pt x="0" y="219691"/>
                      <a:pt x="142509" y="0"/>
                      <a:pt x="399324" y="0"/>
                    </a:cubicBezTo>
                    <a:moveTo>
                      <a:pt x="400822" y="185357"/>
                    </a:moveTo>
                    <a:cubicBezTo>
                      <a:pt x="270043" y="185357"/>
                      <a:pt x="261807" y="363000"/>
                      <a:pt x="261807" y="473717"/>
                    </a:cubicBezTo>
                    <a:cubicBezTo>
                      <a:pt x="261807" y="584682"/>
                      <a:pt x="260060" y="821540"/>
                      <a:pt x="399324" y="821540"/>
                    </a:cubicBezTo>
                    <a:cubicBezTo>
                      <a:pt x="536841" y="821540"/>
                      <a:pt x="543330" y="630461"/>
                      <a:pt x="543330" y="514022"/>
                    </a:cubicBezTo>
                    <a:cubicBezTo>
                      <a:pt x="543330" y="437392"/>
                      <a:pt x="540086" y="345833"/>
                      <a:pt x="516875" y="273183"/>
                    </a:cubicBezTo>
                    <a:cubicBezTo>
                      <a:pt x="496909" y="209988"/>
                      <a:pt x="457226" y="185357"/>
                      <a:pt x="400822" y="18535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0" name="Freeform 19"/>
              <p:cNvSpPr/>
              <p:nvPr/>
            </p:nvSpPr>
            <p:spPr>
              <a:xfrm>
                <a:off x="8417567" y="-2560332"/>
                <a:ext cx="729015" cy="989729"/>
              </a:xfrm>
              <a:custGeom>
                <a:avLst/>
                <a:gdLst>
                  <a:gd name="connsiteX0" fmla="*/ 208896 w 729015"/>
                  <a:gd name="connsiteY0" fmla="*/ 989729 h 989729"/>
                  <a:gd name="connsiteX1" fmla="*/ 32195 w 729015"/>
                  <a:gd name="connsiteY1" fmla="*/ 989729 h 989729"/>
                  <a:gd name="connsiteX2" fmla="*/ 249 w 729015"/>
                  <a:gd name="connsiteY2" fmla="*/ 956888 h 989729"/>
                  <a:gd name="connsiteX3" fmla="*/ 0 w 729015"/>
                  <a:gd name="connsiteY3" fmla="*/ 48765 h 989729"/>
                  <a:gd name="connsiteX4" fmla="*/ 34192 w 729015"/>
                  <a:gd name="connsiteY4" fmla="*/ 19158 h 989729"/>
                  <a:gd name="connsiteX5" fmla="*/ 198663 w 729015"/>
                  <a:gd name="connsiteY5" fmla="*/ 19158 h 989729"/>
                  <a:gd name="connsiteX6" fmla="*/ 230360 w 729015"/>
                  <a:gd name="connsiteY6" fmla="*/ 44535 h 989729"/>
                  <a:gd name="connsiteX7" fmla="*/ 230360 w 729015"/>
                  <a:gd name="connsiteY7" fmla="*/ 183366 h 989729"/>
                  <a:gd name="connsiteX8" fmla="*/ 233604 w 729015"/>
                  <a:gd name="connsiteY8" fmla="*/ 183366 h 989729"/>
                  <a:gd name="connsiteX9" fmla="*/ 475445 w 729015"/>
                  <a:gd name="connsiteY9" fmla="*/ 0 h 989729"/>
                  <a:gd name="connsiteX10" fmla="*/ 682594 w 729015"/>
                  <a:gd name="connsiteY10" fmla="*/ 106984 h 989729"/>
                  <a:gd name="connsiteX11" fmla="*/ 729016 w 729015"/>
                  <a:gd name="connsiteY11" fmla="*/ 389622 h 989729"/>
                  <a:gd name="connsiteX12" fmla="*/ 729016 w 729015"/>
                  <a:gd name="connsiteY12" fmla="*/ 961117 h 989729"/>
                  <a:gd name="connsiteX13" fmla="*/ 694823 w 729015"/>
                  <a:gd name="connsiteY13" fmla="*/ 989729 h 989729"/>
                  <a:gd name="connsiteX14" fmla="*/ 516874 w 729015"/>
                  <a:gd name="connsiteY14" fmla="*/ 989729 h 989729"/>
                  <a:gd name="connsiteX15" fmla="*/ 485428 w 729015"/>
                  <a:gd name="connsiteY15" fmla="*/ 961117 h 989729"/>
                  <a:gd name="connsiteX16" fmla="*/ 485428 w 729015"/>
                  <a:gd name="connsiteY16" fmla="*/ 467994 h 989729"/>
                  <a:gd name="connsiteX17" fmla="*/ 374366 w 729015"/>
                  <a:gd name="connsiteY17" fmla="*/ 223423 h 989729"/>
                  <a:gd name="connsiteX18" fmla="*/ 271789 w 729015"/>
                  <a:gd name="connsiteY18" fmla="*/ 296073 h 989729"/>
                  <a:gd name="connsiteX19" fmla="*/ 243588 w 729015"/>
                  <a:gd name="connsiteY19" fmla="*/ 467994 h 989729"/>
                  <a:gd name="connsiteX20" fmla="*/ 243588 w 729015"/>
                  <a:gd name="connsiteY20" fmla="*/ 956888 h 989729"/>
                  <a:gd name="connsiteX21" fmla="*/ 208896 w 729015"/>
                  <a:gd name="connsiteY2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9015" h="989729">
                    <a:moveTo>
                      <a:pt x="208896" y="989729"/>
                    </a:moveTo>
                    <a:lnTo>
                      <a:pt x="32195" y="989729"/>
                    </a:lnTo>
                    <a:cubicBezTo>
                      <a:pt x="14475" y="988485"/>
                      <a:pt x="249" y="974304"/>
                      <a:pt x="249" y="956888"/>
                    </a:cubicBezTo>
                    <a:lnTo>
                      <a:pt x="0" y="48765"/>
                    </a:lnTo>
                    <a:cubicBezTo>
                      <a:pt x="1497" y="32095"/>
                      <a:pt x="16223" y="19158"/>
                      <a:pt x="34192" y="19158"/>
                    </a:cubicBezTo>
                    <a:lnTo>
                      <a:pt x="198663" y="19158"/>
                    </a:lnTo>
                    <a:cubicBezTo>
                      <a:pt x="214137" y="19904"/>
                      <a:pt x="226866" y="30354"/>
                      <a:pt x="230360" y="44535"/>
                    </a:cubicBezTo>
                    <a:lnTo>
                      <a:pt x="230360" y="183366"/>
                    </a:lnTo>
                    <a:lnTo>
                      <a:pt x="233604" y="183366"/>
                    </a:lnTo>
                    <a:cubicBezTo>
                      <a:pt x="283270" y="59215"/>
                      <a:pt x="352902" y="0"/>
                      <a:pt x="475445" y="0"/>
                    </a:cubicBezTo>
                    <a:cubicBezTo>
                      <a:pt x="555060" y="0"/>
                      <a:pt x="632678" y="28612"/>
                      <a:pt x="682594" y="106984"/>
                    </a:cubicBezTo>
                    <a:cubicBezTo>
                      <a:pt x="729016" y="179634"/>
                      <a:pt x="729016" y="301795"/>
                      <a:pt x="729016" y="389622"/>
                    </a:cubicBezTo>
                    <a:lnTo>
                      <a:pt x="729016" y="961117"/>
                    </a:lnTo>
                    <a:cubicBezTo>
                      <a:pt x="727019" y="977040"/>
                      <a:pt x="712294" y="989729"/>
                      <a:pt x="694823" y="989729"/>
                    </a:cubicBezTo>
                    <a:lnTo>
                      <a:pt x="516874" y="989729"/>
                    </a:lnTo>
                    <a:cubicBezTo>
                      <a:pt x="500652" y="988485"/>
                      <a:pt x="487175" y="976543"/>
                      <a:pt x="485428" y="961117"/>
                    </a:cubicBezTo>
                    <a:lnTo>
                      <a:pt x="485428" y="467994"/>
                    </a:lnTo>
                    <a:cubicBezTo>
                      <a:pt x="485428" y="368723"/>
                      <a:pt x="496908" y="223423"/>
                      <a:pt x="374366" y="223423"/>
                    </a:cubicBezTo>
                    <a:cubicBezTo>
                      <a:pt x="331189" y="223423"/>
                      <a:pt x="291506" y="252284"/>
                      <a:pt x="271789" y="296073"/>
                    </a:cubicBezTo>
                    <a:cubicBezTo>
                      <a:pt x="246832" y="351556"/>
                      <a:pt x="243588" y="406789"/>
                      <a:pt x="243588" y="467994"/>
                    </a:cubicBezTo>
                    <a:lnTo>
                      <a:pt x="243588" y="956888"/>
                    </a:lnTo>
                    <a:cubicBezTo>
                      <a:pt x="243338" y="975050"/>
                      <a:pt x="227864" y="989729"/>
                      <a:pt x="20889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1" name="Freeform 20"/>
              <p:cNvSpPr/>
              <p:nvPr/>
            </p:nvSpPr>
            <p:spPr>
              <a:xfrm>
                <a:off x="5739351" y="-2569040"/>
                <a:ext cx="848327" cy="1010877"/>
              </a:xfrm>
              <a:custGeom>
                <a:avLst/>
                <a:gdLst>
                  <a:gd name="connsiteX0" fmla="*/ 523109 w 848327"/>
                  <a:gd name="connsiteY0" fmla="*/ 564778 h 1010877"/>
                  <a:gd name="connsiteX1" fmla="*/ 523109 w 848327"/>
                  <a:gd name="connsiteY1" fmla="*/ 526462 h 1010877"/>
                  <a:gd name="connsiteX2" fmla="*/ 259306 w 848327"/>
                  <a:gd name="connsiteY2" fmla="*/ 704604 h 1010877"/>
                  <a:gd name="connsiteX3" fmla="*/ 367123 w 848327"/>
                  <a:gd name="connsiteY3" fmla="*/ 832736 h 1010877"/>
                  <a:gd name="connsiteX4" fmla="*/ 489915 w 848327"/>
                  <a:gd name="connsiteY4" fmla="*/ 752373 h 1010877"/>
                  <a:gd name="connsiteX5" fmla="*/ 523109 w 848327"/>
                  <a:gd name="connsiteY5" fmla="*/ 564778 h 1010877"/>
                  <a:gd name="connsiteX6" fmla="*/ 702056 w 848327"/>
                  <a:gd name="connsiteY6" fmla="*/ 995949 h 1010877"/>
                  <a:gd name="connsiteX7" fmla="*/ 660127 w 848327"/>
                  <a:gd name="connsiteY7" fmla="*/ 1000179 h 1010877"/>
                  <a:gd name="connsiteX8" fmla="*/ 558299 w 848327"/>
                  <a:gd name="connsiteY8" fmla="*/ 882248 h 1010877"/>
                  <a:gd name="connsiteX9" fmla="*/ 265795 w 848327"/>
                  <a:gd name="connsiteY9" fmla="*/ 1010877 h 1010877"/>
                  <a:gd name="connsiteX10" fmla="*/ 244 w 848327"/>
                  <a:gd name="connsiteY10" fmla="*/ 735206 h 1010877"/>
                  <a:gd name="connsiteX11" fmla="*/ 189424 w 848327"/>
                  <a:gd name="connsiteY11" fmla="*/ 446100 h 1010877"/>
                  <a:gd name="connsiteX12" fmla="*/ 523109 w 848327"/>
                  <a:gd name="connsiteY12" fmla="*/ 384646 h 1010877"/>
                  <a:gd name="connsiteX13" fmla="*/ 523109 w 848327"/>
                  <a:gd name="connsiteY13" fmla="*/ 361756 h 1010877"/>
                  <a:gd name="connsiteX14" fmla="*/ 501645 w 848327"/>
                  <a:gd name="connsiteY14" fmla="*/ 233624 h 1010877"/>
                  <a:gd name="connsiteX15" fmla="*/ 402064 w 848327"/>
                  <a:gd name="connsiteY15" fmla="*/ 187596 h 1010877"/>
                  <a:gd name="connsiteX16" fmla="*/ 259306 w 848327"/>
                  <a:gd name="connsiteY16" fmla="*/ 293834 h 1010877"/>
                  <a:gd name="connsiteX17" fmla="*/ 228608 w 848327"/>
                  <a:gd name="connsiteY17" fmla="*/ 326178 h 1010877"/>
                  <a:gd name="connsiteX18" fmla="*/ 56399 w 848327"/>
                  <a:gd name="connsiteY18" fmla="*/ 307766 h 1010877"/>
                  <a:gd name="connsiteX19" fmla="*/ 29944 w 848327"/>
                  <a:gd name="connsiteY19" fmla="*/ 270695 h 1010877"/>
                  <a:gd name="connsiteX20" fmla="*/ 426772 w 848327"/>
                  <a:gd name="connsiteY20" fmla="*/ 0 h 1010877"/>
                  <a:gd name="connsiteX21" fmla="*/ 694069 w 848327"/>
                  <a:gd name="connsiteY21" fmla="*/ 88075 h 1010877"/>
                  <a:gd name="connsiteX22" fmla="*/ 772187 w 848327"/>
                  <a:gd name="connsiteY22" fmla="*/ 392359 h 1010877"/>
                  <a:gd name="connsiteX23" fmla="*/ 772187 w 848327"/>
                  <a:gd name="connsiteY23" fmla="*/ 668030 h 1010877"/>
                  <a:gd name="connsiteX24" fmla="*/ 839074 w 848327"/>
                  <a:gd name="connsiteY24" fmla="*/ 831990 h 1010877"/>
                  <a:gd name="connsiteX25" fmla="*/ 838575 w 848327"/>
                  <a:gd name="connsiteY25" fmla="*/ 879013 h 1010877"/>
                  <a:gd name="connsiteX26" fmla="*/ 702555 w 848327"/>
                  <a:gd name="connsiteY26" fmla="*/ 996447 h 1010877"/>
                  <a:gd name="connsiteX27" fmla="*/ 702056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3109" y="564778"/>
                    </a:moveTo>
                    <a:lnTo>
                      <a:pt x="523109" y="526462"/>
                    </a:lnTo>
                    <a:cubicBezTo>
                      <a:pt x="394826" y="526462"/>
                      <a:pt x="259306" y="553831"/>
                      <a:pt x="259306" y="704604"/>
                    </a:cubicBezTo>
                    <a:cubicBezTo>
                      <a:pt x="259306" y="780985"/>
                      <a:pt x="298988" y="832736"/>
                      <a:pt x="367123" y="832736"/>
                    </a:cubicBezTo>
                    <a:cubicBezTo>
                      <a:pt x="417039" y="832736"/>
                      <a:pt x="461713" y="802134"/>
                      <a:pt x="489915" y="752373"/>
                    </a:cubicBezTo>
                    <a:cubicBezTo>
                      <a:pt x="524856" y="691168"/>
                      <a:pt x="523109" y="633695"/>
                      <a:pt x="523109" y="564778"/>
                    </a:cubicBezTo>
                    <a:moveTo>
                      <a:pt x="702056" y="995949"/>
                    </a:moveTo>
                    <a:cubicBezTo>
                      <a:pt x="690326" y="1006399"/>
                      <a:pt x="673354" y="1007145"/>
                      <a:pt x="660127" y="1000179"/>
                    </a:cubicBezTo>
                    <a:cubicBezTo>
                      <a:pt x="601227" y="951414"/>
                      <a:pt x="590744" y="928773"/>
                      <a:pt x="558299" y="882248"/>
                    </a:cubicBezTo>
                    <a:cubicBezTo>
                      <a:pt x="460964" y="981270"/>
                      <a:pt x="392081" y="1010877"/>
                      <a:pt x="265795" y="1010877"/>
                    </a:cubicBezTo>
                    <a:cubicBezTo>
                      <a:pt x="116547" y="1010877"/>
                      <a:pt x="244" y="919070"/>
                      <a:pt x="244" y="735206"/>
                    </a:cubicBezTo>
                    <a:cubicBezTo>
                      <a:pt x="244" y="591648"/>
                      <a:pt x="78362" y="493870"/>
                      <a:pt x="189424" y="446100"/>
                    </a:cubicBezTo>
                    <a:cubicBezTo>
                      <a:pt x="285761" y="403804"/>
                      <a:pt x="420283" y="396340"/>
                      <a:pt x="523109" y="384646"/>
                    </a:cubicBezTo>
                    <a:lnTo>
                      <a:pt x="523109" y="361756"/>
                    </a:lnTo>
                    <a:cubicBezTo>
                      <a:pt x="523109" y="319709"/>
                      <a:pt x="526354" y="269949"/>
                      <a:pt x="501645" y="233624"/>
                    </a:cubicBezTo>
                    <a:cubicBezTo>
                      <a:pt x="479932" y="201031"/>
                      <a:pt x="438502" y="187596"/>
                      <a:pt x="402064" y="187596"/>
                    </a:cubicBezTo>
                    <a:cubicBezTo>
                      <a:pt x="334429" y="187596"/>
                      <a:pt x="274031" y="222179"/>
                      <a:pt x="259306" y="293834"/>
                    </a:cubicBezTo>
                    <a:cubicBezTo>
                      <a:pt x="256311" y="309757"/>
                      <a:pt x="244581" y="325431"/>
                      <a:pt x="228608" y="326178"/>
                    </a:cubicBezTo>
                    <a:lnTo>
                      <a:pt x="56399" y="307766"/>
                    </a:lnTo>
                    <a:cubicBezTo>
                      <a:pt x="41924" y="304532"/>
                      <a:pt x="25951" y="292838"/>
                      <a:pt x="29944" y="270695"/>
                    </a:cubicBezTo>
                    <a:cubicBezTo>
                      <a:pt x="69627" y="62698"/>
                      <a:pt x="258058" y="0"/>
                      <a:pt x="426772" y="0"/>
                    </a:cubicBezTo>
                    <a:cubicBezTo>
                      <a:pt x="513126" y="0"/>
                      <a:pt x="625935" y="22890"/>
                      <a:pt x="694069" y="88075"/>
                    </a:cubicBezTo>
                    <a:cubicBezTo>
                      <a:pt x="780423" y="168438"/>
                      <a:pt x="772187" y="275671"/>
                      <a:pt x="772187" y="392359"/>
                    </a:cubicBezTo>
                    <a:lnTo>
                      <a:pt x="772187" y="668030"/>
                    </a:lnTo>
                    <a:cubicBezTo>
                      <a:pt x="772187" y="750881"/>
                      <a:pt x="806629" y="787205"/>
                      <a:pt x="839074" y="831990"/>
                    </a:cubicBezTo>
                    <a:cubicBezTo>
                      <a:pt x="850555" y="847913"/>
                      <a:pt x="853050" y="867071"/>
                      <a:pt x="838575" y="879013"/>
                    </a:cubicBezTo>
                    <a:cubicBezTo>
                      <a:pt x="802386" y="909118"/>
                      <a:pt x="737995" y="965098"/>
                      <a:pt x="702555" y="996447"/>
                    </a:cubicBezTo>
                    <a:lnTo>
                      <a:pt x="702056"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2" name="Freeform 21"/>
              <p:cNvSpPr/>
              <p:nvPr/>
            </p:nvSpPr>
            <p:spPr>
              <a:xfrm>
                <a:off x="3413040" y="-2569040"/>
                <a:ext cx="848327" cy="1010877"/>
              </a:xfrm>
              <a:custGeom>
                <a:avLst/>
                <a:gdLst>
                  <a:gd name="connsiteX0" fmla="*/ 522865 w 848327"/>
                  <a:gd name="connsiteY0" fmla="*/ 564778 h 1010877"/>
                  <a:gd name="connsiteX1" fmla="*/ 522865 w 848327"/>
                  <a:gd name="connsiteY1" fmla="*/ 526462 h 1010877"/>
                  <a:gd name="connsiteX2" fmla="*/ 259061 w 848327"/>
                  <a:gd name="connsiteY2" fmla="*/ 704604 h 1010877"/>
                  <a:gd name="connsiteX3" fmla="*/ 366879 w 848327"/>
                  <a:gd name="connsiteY3" fmla="*/ 832736 h 1010877"/>
                  <a:gd name="connsiteX4" fmla="*/ 489671 w 848327"/>
                  <a:gd name="connsiteY4" fmla="*/ 752373 h 1010877"/>
                  <a:gd name="connsiteX5" fmla="*/ 522865 w 848327"/>
                  <a:gd name="connsiteY5" fmla="*/ 564778 h 1010877"/>
                  <a:gd name="connsiteX6" fmla="*/ 701812 w 848327"/>
                  <a:gd name="connsiteY6" fmla="*/ 995949 h 1010877"/>
                  <a:gd name="connsiteX7" fmla="*/ 659883 w 848327"/>
                  <a:gd name="connsiteY7" fmla="*/ 1000179 h 1010877"/>
                  <a:gd name="connsiteX8" fmla="*/ 558055 w 848327"/>
                  <a:gd name="connsiteY8" fmla="*/ 882248 h 1010877"/>
                  <a:gd name="connsiteX9" fmla="*/ 265550 w 848327"/>
                  <a:gd name="connsiteY9" fmla="*/ 1010877 h 1010877"/>
                  <a:gd name="connsiteX10" fmla="*/ 0 w 848327"/>
                  <a:gd name="connsiteY10" fmla="*/ 735206 h 1010877"/>
                  <a:gd name="connsiteX11" fmla="*/ 189180 w 848327"/>
                  <a:gd name="connsiteY11" fmla="*/ 446100 h 1010877"/>
                  <a:gd name="connsiteX12" fmla="*/ 522865 w 848327"/>
                  <a:gd name="connsiteY12" fmla="*/ 384646 h 1010877"/>
                  <a:gd name="connsiteX13" fmla="*/ 522865 w 848327"/>
                  <a:gd name="connsiteY13" fmla="*/ 361756 h 1010877"/>
                  <a:gd name="connsiteX14" fmla="*/ 501401 w 848327"/>
                  <a:gd name="connsiteY14" fmla="*/ 233624 h 1010877"/>
                  <a:gd name="connsiteX15" fmla="*/ 401820 w 848327"/>
                  <a:gd name="connsiteY15" fmla="*/ 187596 h 1010877"/>
                  <a:gd name="connsiteX16" fmla="*/ 259061 w 848327"/>
                  <a:gd name="connsiteY16" fmla="*/ 293834 h 1010877"/>
                  <a:gd name="connsiteX17" fmla="*/ 228363 w 848327"/>
                  <a:gd name="connsiteY17" fmla="*/ 326178 h 1010877"/>
                  <a:gd name="connsiteX18" fmla="*/ 56155 w 848327"/>
                  <a:gd name="connsiteY18" fmla="*/ 307766 h 1010877"/>
                  <a:gd name="connsiteX19" fmla="*/ 29700 w 848327"/>
                  <a:gd name="connsiteY19" fmla="*/ 270695 h 1010877"/>
                  <a:gd name="connsiteX20" fmla="*/ 426528 w 848327"/>
                  <a:gd name="connsiteY20" fmla="*/ 0 h 1010877"/>
                  <a:gd name="connsiteX21" fmla="*/ 693825 w 848327"/>
                  <a:gd name="connsiteY21" fmla="*/ 88075 h 1010877"/>
                  <a:gd name="connsiteX22" fmla="*/ 771943 w 848327"/>
                  <a:gd name="connsiteY22" fmla="*/ 392359 h 1010877"/>
                  <a:gd name="connsiteX23" fmla="*/ 771943 w 848327"/>
                  <a:gd name="connsiteY23" fmla="*/ 668030 h 1010877"/>
                  <a:gd name="connsiteX24" fmla="*/ 838830 w 848327"/>
                  <a:gd name="connsiteY24" fmla="*/ 831990 h 1010877"/>
                  <a:gd name="connsiteX25" fmla="*/ 838330 w 848327"/>
                  <a:gd name="connsiteY25" fmla="*/ 879013 h 1010877"/>
                  <a:gd name="connsiteX26" fmla="*/ 702311 w 848327"/>
                  <a:gd name="connsiteY26" fmla="*/ 996447 h 1010877"/>
                  <a:gd name="connsiteX27" fmla="*/ 701812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2865" y="564778"/>
                    </a:moveTo>
                    <a:lnTo>
                      <a:pt x="522865" y="526462"/>
                    </a:lnTo>
                    <a:cubicBezTo>
                      <a:pt x="394582" y="526462"/>
                      <a:pt x="259061" y="553831"/>
                      <a:pt x="259061" y="704604"/>
                    </a:cubicBezTo>
                    <a:cubicBezTo>
                      <a:pt x="259061" y="780985"/>
                      <a:pt x="298744" y="832736"/>
                      <a:pt x="366879" y="832736"/>
                    </a:cubicBezTo>
                    <a:cubicBezTo>
                      <a:pt x="416794" y="832736"/>
                      <a:pt x="461469" y="802134"/>
                      <a:pt x="489671" y="752373"/>
                    </a:cubicBezTo>
                    <a:cubicBezTo>
                      <a:pt x="524612" y="691168"/>
                      <a:pt x="522865" y="633695"/>
                      <a:pt x="522865" y="564778"/>
                    </a:cubicBezTo>
                    <a:moveTo>
                      <a:pt x="701812" y="995949"/>
                    </a:moveTo>
                    <a:cubicBezTo>
                      <a:pt x="690081" y="1006399"/>
                      <a:pt x="673110" y="1007145"/>
                      <a:pt x="659883" y="1000179"/>
                    </a:cubicBezTo>
                    <a:cubicBezTo>
                      <a:pt x="600982" y="951414"/>
                      <a:pt x="590500" y="928773"/>
                      <a:pt x="558055" y="882248"/>
                    </a:cubicBezTo>
                    <a:cubicBezTo>
                      <a:pt x="460720" y="981270"/>
                      <a:pt x="391837" y="1010877"/>
                      <a:pt x="265550" y="1010877"/>
                    </a:cubicBezTo>
                    <a:cubicBezTo>
                      <a:pt x="116303" y="1010877"/>
                      <a:pt x="0" y="919070"/>
                      <a:pt x="0" y="735206"/>
                    </a:cubicBezTo>
                    <a:cubicBezTo>
                      <a:pt x="0" y="591648"/>
                      <a:pt x="78118" y="493870"/>
                      <a:pt x="189180" y="446100"/>
                    </a:cubicBezTo>
                    <a:cubicBezTo>
                      <a:pt x="285516" y="403804"/>
                      <a:pt x="420039" y="396340"/>
                      <a:pt x="522865" y="384646"/>
                    </a:cubicBezTo>
                    <a:lnTo>
                      <a:pt x="522865" y="361756"/>
                    </a:lnTo>
                    <a:cubicBezTo>
                      <a:pt x="522865" y="319709"/>
                      <a:pt x="526109" y="269949"/>
                      <a:pt x="501401" y="233624"/>
                    </a:cubicBezTo>
                    <a:cubicBezTo>
                      <a:pt x="479688" y="201031"/>
                      <a:pt x="438258" y="187596"/>
                      <a:pt x="401820" y="187596"/>
                    </a:cubicBezTo>
                    <a:cubicBezTo>
                      <a:pt x="334184" y="187596"/>
                      <a:pt x="273786" y="222179"/>
                      <a:pt x="259061" y="293834"/>
                    </a:cubicBezTo>
                    <a:cubicBezTo>
                      <a:pt x="256066" y="309757"/>
                      <a:pt x="244336" y="325431"/>
                      <a:pt x="228363" y="326178"/>
                    </a:cubicBezTo>
                    <a:lnTo>
                      <a:pt x="56155" y="307766"/>
                    </a:lnTo>
                    <a:cubicBezTo>
                      <a:pt x="41679" y="304532"/>
                      <a:pt x="25706" y="292838"/>
                      <a:pt x="29700" y="270695"/>
                    </a:cubicBezTo>
                    <a:cubicBezTo>
                      <a:pt x="69382" y="62698"/>
                      <a:pt x="257813" y="0"/>
                      <a:pt x="426528" y="0"/>
                    </a:cubicBezTo>
                    <a:cubicBezTo>
                      <a:pt x="512881" y="0"/>
                      <a:pt x="625690" y="22890"/>
                      <a:pt x="693825" y="88075"/>
                    </a:cubicBezTo>
                    <a:cubicBezTo>
                      <a:pt x="780179" y="168438"/>
                      <a:pt x="771943" y="275671"/>
                      <a:pt x="771943" y="392359"/>
                    </a:cubicBezTo>
                    <a:lnTo>
                      <a:pt x="771943" y="668030"/>
                    </a:lnTo>
                    <a:cubicBezTo>
                      <a:pt x="771943" y="750881"/>
                      <a:pt x="806385" y="787205"/>
                      <a:pt x="838830" y="831990"/>
                    </a:cubicBezTo>
                    <a:cubicBezTo>
                      <a:pt x="850310" y="847913"/>
                      <a:pt x="852806" y="867071"/>
                      <a:pt x="838330" y="879013"/>
                    </a:cubicBezTo>
                    <a:cubicBezTo>
                      <a:pt x="802142" y="909118"/>
                      <a:pt x="737751" y="965098"/>
                      <a:pt x="702311" y="996447"/>
                    </a:cubicBezTo>
                    <a:lnTo>
                      <a:pt x="701812"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14" name="Oval 13"/>
            <p:cNvSpPr/>
            <p:nvPr/>
          </p:nvSpPr>
          <p:spPr>
            <a:xfrm>
              <a:off x="2625750" y="2714019"/>
              <a:ext cx="123412" cy="123412"/>
            </a:xfrm>
            <a:prstGeom prst="ellipse">
              <a:avLst/>
            </a:prstGeom>
            <a:solidFill>
              <a:srgbClr val="6C6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3" name="Group 22"/>
          <p:cNvGrpSpPr/>
          <p:nvPr/>
        </p:nvGrpSpPr>
        <p:grpSpPr>
          <a:xfrm>
            <a:off x="3737757" y="1913506"/>
            <a:ext cx="1410776" cy="3414887"/>
            <a:chOff x="3902775" y="2375420"/>
            <a:chExt cx="1410776" cy="3414887"/>
          </a:xfrm>
        </p:grpSpPr>
        <p:sp>
          <p:nvSpPr>
            <p:cNvPr id="24" name="TextBox 23"/>
            <p:cNvSpPr txBox="1"/>
            <p:nvPr/>
          </p:nvSpPr>
          <p:spPr>
            <a:xfrm>
              <a:off x="3902775" y="3927618"/>
              <a:ext cx="1410776" cy="1862689"/>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Opus</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Claude 3 Sonnet</a:t>
              </a:r>
              <a:endPar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Hai</a:t>
              </a:r>
              <a:r>
                <a:rPr lang="en-US" sz="1300" b="1" dirty="0" err="1">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ku</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2.1</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Instant</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25" name="Picture 24"/>
            <p:cNvPicPr>
              <a:picLocks noChangeAspect="1"/>
            </p:cNvPicPr>
            <p:nvPr/>
          </p:nvPicPr>
          <p:blipFill>
            <a:blip r:embed="rId1" cstate="hqprint"/>
            <a:stretch>
              <a:fillRect/>
            </a:stretch>
          </p:blipFill>
          <p:spPr>
            <a:xfrm>
              <a:off x="4000555" y="2375420"/>
              <a:ext cx="1189658" cy="135251"/>
            </a:xfrm>
            <a:prstGeom prst="rect">
              <a:avLst/>
            </a:prstGeom>
          </p:spPr>
        </p:pic>
        <p:sp>
          <p:nvSpPr>
            <p:cNvPr id="26" name="Oval 25"/>
            <p:cNvSpPr/>
            <p:nvPr/>
          </p:nvSpPr>
          <p:spPr>
            <a:xfrm>
              <a:off x="4533678" y="2714019"/>
              <a:ext cx="123412" cy="123412"/>
            </a:xfrm>
            <a:prstGeom prst="ellipse">
              <a:avLst/>
            </a:prstGeom>
            <a:solidFill>
              <a:srgbClr val="2A9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7" name="Group 26"/>
          <p:cNvGrpSpPr/>
          <p:nvPr/>
        </p:nvGrpSpPr>
        <p:grpSpPr>
          <a:xfrm>
            <a:off x="7182007" y="1885713"/>
            <a:ext cx="1460023" cy="2830815"/>
            <a:chOff x="7681227" y="2347627"/>
            <a:chExt cx="1460023" cy="2830815"/>
          </a:xfrm>
        </p:grpSpPr>
        <p:sp>
          <p:nvSpPr>
            <p:cNvPr id="28" name="TextBox 27"/>
            <p:cNvSpPr txBox="1"/>
            <p:nvPr/>
          </p:nvSpPr>
          <p:spPr>
            <a:xfrm>
              <a:off x="7681227" y="3915917"/>
              <a:ext cx="1460023" cy="1262525"/>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rPr>
                <a:t>Llama 3 8B</a:t>
              </a:r>
              <a:endPar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3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13B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Oval 28"/>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30" name="Group 29"/>
            <p:cNvGrpSpPr/>
            <p:nvPr/>
          </p:nvGrpSpPr>
          <p:grpSpPr>
            <a:xfrm>
              <a:off x="7936812" y="2347627"/>
              <a:ext cx="948853" cy="190838"/>
              <a:chOff x="5772150" y="2520950"/>
              <a:chExt cx="7772399" cy="1563225"/>
            </a:xfrm>
            <a:solidFill>
              <a:schemeClr val="tx1"/>
            </a:solidFill>
          </p:grpSpPr>
          <p:sp>
            <p:nvSpPr>
              <p:cNvPr id="31" name="Freeform 30"/>
              <p:cNvSpPr/>
              <p:nvPr/>
            </p:nvSpPr>
            <p:spPr>
              <a:xfrm>
                <a:off x="5772150" y="2520950"/>
                <a:ext cx="2357627" cy="1563225"/>
              </a:xfrm>
              <a:custGeom>
                <a:avLst/>
                <a:gdLst>
                  <a:gd name="connsiteX0" fmla="*/ 254653 w 2357627"/>
                  <a:gd name="connsiteY0" fmla="*/ 1030910 h 1563225"/>
                  <a:gd name="connsiteX1" fmla="*/ 300238 w 2357627"/>
                  <a:gd name="connsiteY1" fmla="*/ 1231510 h 1563225"/>
                  <a:gd name="connsiteX2" fmla="*/ 436091 w 2357627"/>
                  <a:gd name="connsiteY2" fmla="*/ 1309344 h 1563225"/>
                  <a:gd name="connsiteX3" fmla="*/ 680331 w 2357627"/>
                  <a:gd name="connsiteY3" fmla="*/ 1131251 h 1563225"/>
                  <a:gd name="connsiteX4" fmla="*/ 959006 w 2357627"/>
                  <a:gd name="connsiteY4" fmla="*/ 705825 h 1563225"/>
                  <a:gd name="connsiteX5" fmla="*/ 1084939 w 2357627"/>
                  <a:gd name="connsiteY5" fmla="*/ 512672 h 1563225"/>
                  <a:gd name="connsiteX6" fmla="*/ 1389767 w 2357627"/>
                  <a:gd name="connsiteY6" fmla="*/ 128332 h 1563225"/>
                  <a:gd name="connsiteX7" fmla="*/ 1689677 w 2357627"/>
                  <a:gd name="connsiteY7" fmla="*/ 0 h 1563225"/>
                  <a:gd name="connsiteX8" fmla="*/ 2152906 w 2357627"/>
                  <a:gd name="connsiteY8" fmla="*/ 287355 h 1563225"/>
                  <a:gd name="connsiteX9" fmla="*/ 2357628 w 2357627"/>
                  <a:gd name="connsiteY9" fmla="*/ 1017979 h 1563225"/>
                  <a:gd name="connsiteX10" fmla="*/ 2273017 w 2357627"/>
                  <a:gd name="connsiteY10" fmla="*/ 1385214 h 1563225"/>
                  <a:gd name="connsiteX11" fmla="*/ 1952365 w 2357627"/>
                  <a:gd name="connsiteY11" fmla="*/ 1563225 h 1563225"/>
                  <a:gd name="connsiteX12" fmla="*/ 1952365 w 2357627"/>
                  <a:gd name="connsiteY12" fmla="*/ 1309344 h 1563225"/>
                  <a:gd name="connsiteX13" fmla="*/ 2132983 w 2357627"/>
                  <a:gd name="connsiteY13" fmla="*/ 1025017 h 1563225"/>
                  <a:gd name="connsiteX14" fmla="*/ 1971222 w 2357627"/>
                  <a:gd name="connsiteY14" fmla="*/ 397354 h 1563225"/>
                  <a:gd name="connsiteX15" fmla="*/ 1677379 w 2357627"/>
                  <a:gd name="connsiteY15" fmla="*/ 201419 h 1563225"/>
                  <a:gd name="connsiteX16" fmla="*/ 1347544 w 2357627"/>
                  <a:gd name="connsiteY16" fmla="*/ 456527 h 1563225"/>
                  <a:gd name="connsiteX17" fmla="*/ 1161433 w 2357627"/>
                  <a:gd name="connsiteY17" fmla="*/ 768599 h 1563225"/>
                  <a:gd name="connsiteX18" fmla="*/ 1087152 w 2357627"/>
                  <a:gd name="connsiteY18" fmla="*/ 899959 h 1563225"/>
                  <a:gd name="connsiteX19" fmla="*/ 825531 w 2357627"/>
                  <a:gd name="connsiteY19" fmla="*/ 1323503 h 1563225"/>
                  <a:gd name="connsiteX20" fmla="*/ 436091 w 2357627"/>
                  <a:gd name="connsiteY20" fmla="*/ 1563225 h 1563225"/>
                  <a:gd name="connsiteX21" fmla="*/ 83135 w 2357627"/>
                  <a:gd name="connsiteY21" fmla="*/ 1374247 h 1563225"/>
                  <a:gd name="connsiteX22" fmla="*/ 0 w 2357627"/>
                  <a:gd name="connsiteY22" fmla="*/ 1021825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7627" h="1563225">
                    <a:moveTo>
                      <a:pt x="254653" y="1030910"/>
                    </a:moveTo>
                    <a:cubicBezTo>
                      <a:pt x="254653" y="1120775"/>
                      <a:pt x="274412" y="1189770"/>
                      <a:pt x="300238" y="1231510"/>
                    </a:cubicBezTo>
                    <a:cubicBezTo>
                      <a:pt x="334098" y="1286182"/>
                      <a:pt x="384603" y="1309344"/>
                      <a:pt x="436091" y="1309344"/>
                    </a:cubicBezTo>
                    <a:cubicBezTo>
                      <a:pt x="502500" y="1309344"/>
                      <a:pt x="563253" y="1292894"/>
                      <a:pt x="680331" y="1131251"/>
                    </a:cubicBezTo>
                    <a:cubicBezTo>
                      <a:pt x="774124" y="1001692"/>
                      <a:pt x="884643" y="819834"/>
                      <a:pt x="959006" y="705825"/>
                    </a:cubicBezTo>
                    <a:lnTo>
                      <a:pt x="1084939" y="512672"/>
                    </a:lnTo>
                    <a:cubicBezTo>
                      <a:pt x="1172419" y="378530"/>
                      <a:pt x="1273673" y="229409"/>
                      <a:pt x="1389767" y="128332"/>
                    </a:cubicBezTo>
                    <a:cubicBezTo>
                      <a:pt x="1484545" y="45833"/>
                      <a:pt x="1586783" y="0"/>
                      <a:pt x="1689677" y="0"/>
                    </a:cubicBezTo>
                    <a:cubicBezTo>
                      <a:pt x="1862425" y="0"/>
                      <a:pt x="2026973" y="99932"/>
                      <a:pt x="2152906" y="287355"/>
                    </a:cubicBezTo>
                    <a:cubicBezTo>
                      <a:pt x="2290726" y="492620"/>
                      <a:pt x="2357628" y="751166"/>
                      <a:pt x="2357628" y="1017979"/>
                    </a:cubicBezTo>
                    <a:cubicBezTo>
                      <a:pt x="2357628" y="1176593"/>
                      <a:pt x="2326309" y="1293139"/>
                      <a:pt x="2273017" y="1385214"/>
                    </a:cubicBezTo>
                    <a:cubicBezTo>
                      <a:pt x="2221529" y="1474260"/>
                      <a:pt x="2121177" y="1563225"/>
                      <a:pt x="1952365" y="1563225"/>
                    </a:cubicBezTo>
                    <a:lnTo>
                      <a:pt x="1952365" y="1309344"/>
                    </a:lnTo>
                    <a:cubicBezTo>
                      <a:pt x="2096908" y="1309344"/>
                      <a:pt x="2132983" y="1176757"/>
                      <a:pt x="2132983" y="1025017"/>
                    </a:cubicBezTo>
                    <a:cubicBezTo>
                      <a:pt x="2132983" y="808785"/>
                      <a:pt x="2082479" y="568818"/>
                      <a:pt x="1971222" y="397354"/>
                    </a:cubicBezTo>
                    <a:cubicBezTo>
                      <a:pt x="1892268" y="275733"/>
                      <a:pt x="1789948" y="201419"/>
                      <a:pt x="1677379" y="201419"/>
                    </a:cubicBezTo>
                    <a:cubicBezTo>
                      <a:pt x="1555628" y="201419"/>
                      <a:pt x="1457653" y="293084"/>
                      <a:pt x="1347544" y="456527"/>
                    </a:cubicBezTo>
                    <a:cubicBezTo>
                      <a:pt x="1289005" y="543364"/>
                      <a:pt x="1228908" y="649189"/>
                      <a:pt x="1161433" y="768599"/>
                    </a:cubicBezTo>
                    <a:lnTo>
                      <a:pt x="1087152" y="899959"/>
                    </a:lnTo>
                    <a:cubicBezTo>
                      <a:pt x="937935" y="1164071"/>
                      <a:pt x="900139" y="1224226"/>
                      <a:pt x="825531" y="1323503"/>
                    </a:cubicBezTo>
                    <a:cubicBezTo>
                      <a:pt x="694761" y="1497340"/>
                      <a:pt x="583094" y="1563225"/>
                      <a:pt x="436091" y="1563225"/>
                    </a:cubicBezTo>
                    <a:cubicBezTo>
                      <a:pt x="261704" y="1563225"/>
                      <a:pt x="151431" y="1487846"/>
                      <a:pt x="83135" y="1374247"/>
                    </a:cubicBezTo>
                    <a:cubicBezTo>
                      <a:pt x="27384" y="1281681"/>
                      <a:pt x="0" y="1160224"/>
                      <a:pt x="0" y="1021825"/>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2" name="Freeform 31"/>
              <p:cNvSpPr/>
              <p:nvPr/>
            </p:nvSpPr>
            <p:spPr>
              <a:xfrm>
                <a:off x="5972936" y="2520950"/>
                <a:ext cx="2156840" cy="1563225"/>
              </a:xfrm>
              <a:custGeom>
                <a:avLst/>
                <a:gdLst>
                  <a:gd name="connsiteX0" fmla="*/ 0 w 2156840"/>
                  <a:gd name="connsiteY0" fmla="*/ 305279 h 1563225"/>
                  <a:gd name="connsiteX1" fmla="*/ 478478 w 2156840"/>
                  <a:gd name="connsiteY1" fmla="*/ 0 h 1563225"/>
                  <a:gd name="connsiteX2" fmla="*/ 817824 w 2156840"/>
                  <a:gd name="connsiteY2" fmla="*/ 127759 h 1563225"/>
                  <a:gd name="connsiteX3" fmla="*/ 1249323 w 2156840"/>
                  <a:gd name="connsiteY3" fmla="*/ 682745 h 1563225"/>
                  <a:gd name="connsiteX4" fmla="*/ 1309912 w 2156840"/>
                  <a:gd name="connsiteY4" fmla="*/ 783577 h 1563225"/>
                  <a:gd name="connsiteX5" fmla="*/ 1588095 w 2156840"/>
                  <a:gd name="connsiteY5" fmla="*/ 1210968 h 1563225"/>
                  <a:gd name="connsiteX6" fmla="*/ 1751578 w 2156840"/>
                  <a:gd name="connsiteY6" fmla="*/ 1309344 h 1563225"/>
                  <a:gd name="connsiteX7" fmla="*/ 1932196 w 2156840"/>
                  <a:gd name="connsiteY7" fmla="*/ 1025017 h 1563225"/>
                  <a:gd name="connsiteX8" fmla="*/ 2156841 w 2156840"/>
                  <a:gd name="connsiteY8" fmla="*/ 1017979 h 1563225"/>
                  <a:gd name="connsiteX9" fmla="*/ 2072230 w 2156840"/>
                  <a:gd name="connsiteY9" fmla="*/ 1385214 h 1563225"/>
                  <a:gd name="connsiteX10" fmla="*/ 1751578 w 2156840"/>
                  <a:gd name="connsiteY10" fmla="*/ 1563225 h 1563225"/>
                  <a:gd name="connsiteX11" fmla="*/ 1450848 w 2156840"/>
                  <a:gd name="connsiteY11" fmla="*/ 1443651 h 1563225"/>
                  <a:gd name="connsiteX12" fmla="*/ 1208329 w 2156840"/>
                  <a:gd name="connsiteY12" fmla="*/ 1118647 h 1563225"/>
                  <a:gd name="connsiteX13" fmla="*/ 996884 w 2156840"/>
                  <a:gd name="connsiteY13" fmla="*/ 766062 h 1563225"/>
                  <a:gd name="connsiteX14" fmla="*/ 737148 w 2156840"/>
                  <a:gd name="connsiteY14" fmla="*/ 397436 h 1563225"/>
                  <a:gd name="connsiteX15" fmla="*/ 474379 w 2156840"/>
                  <a:gd name="connsiteY15" fmla="*/ 255600 h 1563225"/>
                  <a:gd name="connsiteX16" fmla="*/ 216857 w 2156840"/>
                  <a:gd name="connsiteY16" fmla="*/ 433856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840" h="1563225">
                    <a:moveTo>
                      <a:pt x="0" y="305279"/>
                    </a:moveTo>
                    <a:cubicBezTo>
                      <a:pt x="116750" y="125631"/>
                      <a:pt x="285234" y="0"/>
                      <a:pt x="478478" y="0"/>
                    </a:cubicBezTo>
                    <a:cubicBezTo>
                      <a:pt x="590391" y="0"/>
                      <a:pt x="701648" y="33065"/>
                      <a:pt x="817824" y="127759"/>
                    </a:cubicBezTo>
                    <a:cubicBezTo>
                      <a:pt x="944904" y="231292"/>
                      <a:pt x="1080347" y="401773"/>
                      <a:pt x="1249323" y="682745"/>
                    </a:cubicBezTo>
                    <a:lnTo>
                      <a:pt x="1309912" y="783577"/>
                    </a:lnTo>
                    <a:cubicBezTo>
                      <a:pt x="1456177" y="1026818"/>
                      <a:pt x="1539394" y="1151958"/>
                      <a:pt x="1588095" y="1210968"/>
                    </a:cubicBezTo>
                    <a:cubicBezTo>
                      <a:pt x="1650733" y="1286755"/>
                      <a:pt x="1694596" y="1309344"/>
                      <a:pt x="1751578" y="1309344"/>
                    </a:cubicBezTo>
                    <a:cubicBezTo>
                      <a:pt x="1896121" y="1309344"/>
                      <a:pt x="1932196" y="1176757"/>
                      <a:pt x="1932196" y="1025017"/>
                    </a:cubicBezTo>
                    <a:lnTo>
                      <a:pt x="2156841" y="1017979"/>
                    </a:lnTo>
                    <a:cubicBezTo>
                      <a:pt x="2156841" y="1176593"/>
                      <a:pt x="2125522" y="1293139"/>
                      <a:pt x="2072230" y="1385214"/>
                    </a:cubicBezTo>
                    <a:cubicBezTo>
                      <a:pt x="2020742" y="1474260"/>
                      <a:pt x="1920390" y="1563225"/>
                      <a:pt x="1751578" y="1563225"/>
                    </a:cubicBezTo>
                    <a:cubicBezTo>
                      <a:pt x="1646634" y="1563225"/>
                      <a:pt x="1553660" y="1540472"/>
                      <a:pt x="1450848" y="1443651"/>
                    </a:cubicBezTo>
                    <a:cubicBezTo>
                      <a:pt x="1371812" y="1369336"/>
                      <a:pt x="1279412" y="1237321"/>
                      <a:pt x="1208329" y="1118647"/>
                    </a:cubicBezTo>
                    <a:lnTo>
                      <a:pt x="996884" y="766062"/>
                    </a:lnTo>
                    <a:cubicBezTo>
                      <a:pt x="890792" y="589115"/>
                      <a:pt x="793473" y="457182"/>
                      <a:pt x="737148" y="397436"/>
                    </a:cubicBezTo>
                    <a:cubicBezTo>
                      <a:pt x="676560" y="333188"/>
                      <a:pt x="598672" y="255600"/>
                      <a:pt x="474379" y="255600"/>
                    </a:cubicBezTo>
                    <a:cubicBezTo>
                      <a:pt x="373780" y="255600"/>
                      <a:pt x="288349" y="326067"/>
                      <a:pt x="216857" y="433856"/>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3" name="Freeform 32"/>
              <p:cNvSpPr/>
              <p:nvPr/>
            </p:nvSpPr>
            <p:spPr>
              <a:xfrm>
                <a:off x="5772150" y="2520950"/>
                <a:ext cx="679265" cy="1374246"/>
              </a:xfrm>
              <a:custGeom>
                <a:avLst/>
                <a:gdLst>
                  <a:gd name="connsiteX0" fmla="*/ 675166 w 679265"/>
                  <a:gd name="connsiteY0" fmla="*/ 255600 h 1374246"/>
                  <a:gd name="connsiteX1" fmla="*/ 417644 w 679265"/>
                  <a:gd name="connsiteY1" fmla="*/ 433856 h 1374246"/>
                  <a:gd name="connsiteX2" fmla="*/ 254653 w 679265"/>
                  <a:gd name="connsiteY2" fmla="*/ 1030910 h 1374246"/>
                  <a:gd name="connsiteX3" fmla="*/ 300238 w 679265"/>
                  <a:gd name="connsiteY3" fmla="*/ 1231510 h 1374246"/>
                  <a:gd name="connsiteX4" fmla="*/ 83135 w 679265"/>
                  <a:gd name="connsiteY4" fmla="*/ 1374247 h 1374246"/>
                  <a:gd name="connsiteX5" fmla="*/ 0 w 679265"/>
                  <a:gd name="connsiteY5" fmla="*/ 1021825 h 1374246"/>
                  <a:gd name="connsiteX6" fmla="*/ 200787 w 679265"/>
                  <a:gd name="connsiteY6" fmla="*/ 305279 h 1374246"/>
                  <a:gd name="connsiteX7" fmla="*/ 679265 w 679265"/>
                  <a:gd name="connsiteY7" fmla="*/ 0 h 13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265" h="1374246">
                    <a:moveTo>
                      <a:pt x="675166" y="255600"/>
                    </a:moveTo>
                    <a:cubicBezTo>
                      <a:pt x="574567" y="255600"/>
                      <a:pt x="489136" y="326067"/>
                      <a:pt x="417644" y="433856"/>
                    </a:cubicBezTo>
                    <a:cubicBezTo>
                      <a:pt x="316553" y="586169"/>
                      <a:pt x="254653" y="813041"/>
                      <a:pt x="254653" y="1030910"/>
                    </a:cubicBezTo>
                    <a:cubicBezTo>
                      <a:pt x="254653" y="1120775"/>
                      <a:pt x="274412" y="1189770"/>
                      <a:pt x="300238" y="1231510"/>
                    </a:cubicBezTo>
                    <a:lnTo>
                      <a:pt x="83135" y="1374247"/>
                    </a:lnTo>
                    <a:cubicBezTo>
                      <a:pt x="27384" y="1281681"/>
                      <a:pt x="0" y="1160224"/>
                      <a:pt x="0" y="1021825"/>
                    </a:cubicBezTo>
                    <a:cubicBezTo>
                      <a:pt x="0" y="770154"/>
                      <a:pt x="69197" y="507844"/>
                      <a:pt x="200787" y="305279"/>
                    </a:cubicBezTo>
                    <a:cubicBezTo>
                      <a:pt x="317537" y="125631"/>
                      <a:pt x="486021" y="0"/>
                      <a:pt x="679265" y="0"/>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4" name="Freeform 33"/>
              <p:cNvSpPr/>
              <p:nvPr/>
            </p:nvSpPr>
            <p:spPr>
              <a:xfrm>
                <a:off x="8624817" y="2570383"/>
                <a:ext cx="4919732" cy="1512808"/>
              </a:xfrm>
              <a:custGeom>
                <a:avLst/>
                <a:gdLst>
                  <a:gd name="connsiteX0" fmla="*/ 0 w 4919732"/>
                  <a:gd name="connsiteY0" fmla="*/ 0 h 1512808"/>
                  <a:gd name="connsiteX1" fmla="*/ 294580 w 4919732"/>
                  <a:gd name="connsiteY1" fmla="*/ 0 h 1512808"/>
                  <a:gd name="connsiteX2" fmla="*/ 795441 w 4919732"/>
                  <a:gd name="connsiteY2" fmla="*/ 904543 h 1512808"/>
                  <a:gd name="connsiteX3" fmla="*/ 1296384 w 4919732"/>
                  <a:gd name="connsiteY3" fmla="*/ 0 h 1512808"/>
                  <a:gd name="connsiteX4" fmla="*/ 1584570 w 4919732"/>
                  <a:gd name="connsiteY4" fmla="*/ 0 h 1512808"/>
                  <a:gd name="connsiteX5" fmla="*/ 1584570 w 4919732"/>
                  <a:gd name="connsiteY5" fmla="*/ 1486291 h 1512808"/>
                  <a:gd name="connsiteX6" fmla="*/ 1344264 w 4919732"/>
                  <a:gd name="connsiteY6" fmla="*/ 1486291 h 1512808"/>
                  <a:gd name="connsiteX7" fmla="*/ 1344264 w 4919732"/>
                  <a:gd name="connsiteY7" fmla="*/ 347183 h 1512808"/>
                  <a:gd name="connsiteX8" fmla="*/ 904976 w 4919732"/>
                  <a:gd name="connsiteY8" fmla="*/ 1135998 h 1512808"/>
                  <a:gd name="connsiteX9" fmla="*/ 679511 w 4919732"/>
                  <a:gd name="connsiteY9" fmla="*/ 1135998 h 1512808"/>
                  <a:gd name="connsiteX10" fmla="*/ 240305 w 4919732"/>
                  <a:gd name="connsiteY10" fmla="*/ 347183 h 1512808"/>
                  <a:gd name="connsiteX11" fmla="*/ 240305 w 4919732"/>
                  <a:gd name="connsiteY11" fmla="*/ 1486291 h 1512808"/>
                  <a:gd name="connsiteX12" fmla="*/ 0 w 4919732"/>
                  <a:gd name="connsiteY12" fmla="*/ 1486291 h 1512808"/>
                  <a:gd name="connsiteX13" fmla="*/ 2337541 w 4919732"/>
                  <a:gd name="connsiteY13" fmla="*/ 554167 h 1512808"/>
                  <a:gd name="connsiteX14" fmla="*/ 2036566 w 4919732"/>
                  <a:gd name="connsiteY14" fmla="*/ 843978 h 1512808"/>
                  <a:gd name="connsiteX15" fmla="*/ 2621463 w 4919732"/>
                  <a:gd name="connsiteY15" fmla="*/ 843978 h 1512808"/>
                  <a:gd name="connsiteX16" fmla="*/ 2337541 w 4919732"/>
                  <a:gd name="connsiteY16" fmla="*/ 554167 h 1512808"/>
                  <a:gd name="connsiteX17" fmla="*/ 1798311 w 4919732"/>
                  <a:gd name="connsiteY17" fmla="*/ 935316 h 1512808"/>
                  <a:gd name="connsiteX18" fmla="*/ 2341723 w 4919732"/>
                  <a:gd name="connsiteY18" fmla="*/ 352421 h 1512808"/>
                  <a:gd name="connsiteX19" fmla="*/ 2852258 w 4919732"/>
                  <a:gd name="connsiteY19" fmla="*/ 953322 h 1512808"/>
                  <a:gd name="connsiteX20" fmla="*/ 2852258 w 4919732"/>
                  <a:gd name="connsiteY20" fmla="*/ 1019206 h 1512808"/>
                  <a:gd name="connsiteX21" fmla="*/ 2036566 w 4919732"/>
                  <a:gd name="connsiteY21" fmla="*/ 1019206 h 1512808"/>
                  <a:gd name="connsiteX22" fmla="*/ 2368368 w 4919732"/>
                  <a:gd name="connsiteY22" fmla="*/ 1311145 h 1512808"/>
                  <a:gd name="connsiteX23" fmla="*/ 2699106 w 4919732"/>
                  <a:gd name="connsiteY23" fmla="*/ 1182649 h 1512808"/>
                  <a:gd name="connsiteX24" fmla="*/ 2826759 w 4919732"/>
                  <a:gd name="connsiteY24" fmla="*/ 1338726 h 1512808"/>
                  <a:gd name="connsiteX25" fmla="*/ 2359842 w 4919732"/>
                  <a:gd name="connsiteY25" fmla="*/ 1512809 h 1512808"/>
                  <a:gd name="connsiteX26" fmla="*/ 1798311 w 4919732"/>
                  <a:gd name="connsiteY26" fmla="*/ 935316 h 1512808"/>
                  <a:gd name="connsiteX27" fmla="*/ 3143641 w 4919732"/>
                  <a:gd name="connsiteY27" fmla="*/ 575447 h 1512808"/>
                  <a:gd name="connsiteX28" fmla="*/ 2922439 w 4919732"/>
                  <a:gd name="connsiteY28" fmla="*/ 575447 h 1512808"/>
                  <a:gd name="connsiteX29" fmla="*/ 2922439 w 4919732"/>
                  <a:gd name="connsiteY29" fmla="*/ 379021 h 1512808"/>
                  <a:gd name="connsiteX30" fmla="*/ 3143641 w 4919732"/>
                  <a:gd name="connsiteY30" fmla="*/ 379021 h 1512808"/>
                  <a:gd name="connsiteX31" fmla="*/ 3143641 w 4919732"/>
                  <a:gd name="connsiteY31" fmla="*/ 54181 h 1512808"/>
                  <a:gd name="connsiteX32" fmla="*/ 3375501 w 4919732"/>
                  <a:gd name="connsiteY32" fmla="*/ 54181 h 1512808"/>
                  <a:gd name="connsiteX33" fmla="*/ 3375501 w 4919732"/>
                  <a:gd name="connsiteY33" fmla="*/ 379021 h 1512808"/>
                  <a:gd name="connsiteX34" fmla="*/ 3711567 w 4919732"/>
                  <a:gd name="connsiteY34" fmla="*/ 379021 h 1512808"/>
                  <a:gd name="connsiteX35" fmla="*/ 3711567 w 4919732"/>
                  <a:gd name="connsiteY35" fmla="*/ 575447 h 1512808"/>
                  <a:gd name="connsiteX36" fmla="*/ 3375501 w 4919732"/>
                  <a:gd name="connsiteY36" fmla="*/ 575447 h 1512808"/>
                  <a:gd name="connsiteX37" fmla="*/ 3375501 w 4919732"/>
                  <a:gd name="connsiteY37" fmla="*/ 1073305 h 1512808"/>
                  <a:gd name="connsiteX38" fmla="*/ 3563744 w 4919732"/>
                  <a:gd name="connsiteY38" fmla="*/ 1303697 h 1512808"/>
                  <a:gd name="connsiteX39" fmla="*/ 3711567 w 4919732"/>
                  <a:gd name="connsiteY39" fmla="*/ 1289865 h 1512808"/>
                  <a:gd name="connsiteX40" fmla="*/ 3711567 w 4919732"/>
                  <a:gd name="connsiteY40" fmla="*/ 1484164 h 1512808"/>
                  <a:gd name="connsiteX41" fmla="*/ 3519061 w 4919732"/>
                  <a:gd name="connsiteY41" fmla="*/ 1510681 h 1512808"/>
                  <a:gd name="connsiteX42" fmla="*/ 3143641 w 4919732"/>
                  <a:gd name="connsiteY42" fmla="*/ 1100887 h 1512808"/>
                  <a:gd name="connsiteX43" fmla="*/ 4687872 w 4919732"/>
                  <a:gd name="connsiteY43" fmla="*/ 766471 h 1512808"/>
                  <a:gd name="connsiteX44" fmla="*/ 4384765 w 4919732"/>
                  <a:gd name="connsiteY44" fmla="*/ 562679 h 1512808"/>
                  <a:gd name="connsiteX45" fmla="*/ 4059357 w 4919732"/>
                  <a:gd name="connsiteY45" fmla="*/ 932124 h 1512808"/>
                  <a:gd name="connsiteX46" fmla="*/ 4375255 w 4919732"/>
                  <a:gd name="connsiteY46" fmla="*/ 1302633 h 1512808"/>
                  <a:gd name="connsiteX47" fmla="*/ 4687872 w 4919732"/>
                  <a:gd name="connsiteY47" fmla="*/ 1098759 h 1512808"/>
                  <a:gd name="connsiteX48" fmla="*/ 4919733 w 4919732"/>
                  <a:gd name="connsiteY48" fmla="*/ 1486291 h 1512808"/>
                  <a:gd name="connsiteX49" fmla="*/ 4692136 w 4919732"/>
                  <a:gd name="connsiteY49" fmla="*/ 1486291 h 1512808"/>
                  <a:gd name="connsiteX50" fmla="*/ 4692136 w 4919732"/>
                  <a:gd name="connsiteY50" fmla="*/ 1331278 h 1512808"/>
                  <a:gd name="connsiteX51" fmla="*/ 4325242 w 4919732"/>
                  <a:gd name="connsiteY51" fmla="*/ 1512809 h 1512808"/>
                  <a:gd name="connsiteX52" fmla="*/ 3822168 w 4919732"/>
                  <a:gd name="connsiteY52" fmla="*/ 932124 h 1512808"/>
                  <a:gd name="connsiteX53" fmla="*/ 4338032 w 4919732"/>
                  <a:gd name="connsiteY53" fmla="*/ 352421 h 1512808"/>
                  <a:gd name="connsiteX54" fmla="*/ 4692136 w 4919732"/>
                  <a:gd name="connsiteY54" fmla="*/ 521266 h 1512808"/>
                  <a:gd name="connsiteX55" fmla="*/ 4692136 w 4919732"/>
                  <a:gd name="connsiteY55" fmla="*/ 379021 h 1512808"/>
                  <a:gd name="connsiteX56" fmla="*/ 4919733 w 4919732"/>
                  <a:gd name="connsiteY56" fmla="*/ 379021 h 151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19732" h="1512808">
                    <a:moveTo>
                      <a:pt x="0" y="0"/>
                    </a:moveTo>
                    <a:lnTo>
                      <a:pt x="294580" y="0"/>
                    </a:lnTo>
                    <a:lnTo>
                      <a:pt x="795441" y="904543"/>
                    </a:lnTo>
                    <a:lnTo>
                      <a:pt x="1296384" y="0"/>
                    </a:lnTo>
                    <a:lnTo>
                      <a:pt x="1584570" y="0"/>
                    </a:lnTo>
                    <a:lnTo>
                      <a:pt x="1584570" y="1486291"/>
                    </a:lnTo>
                    <a:lnTo>
                      <a:pt x="1344264" y="1486291"/>
                    </a:lnTo>
                    <a:lnTo>
                      <a:pt x="1344264" y="347183"/>
                    </a:lnTo>
                    <a:lnTo>
                      <a:pt x="904976" y="1135998"/>
                    </a:lnTo>
                    <a:lnTo>
                      <a:pt x="679511" y="1135998"/>
                    </a:lnTo>
                    <a:lnTo>
                      <a:pt x="240305" y="347183"/>
                    </a:lnTo>
                    <a:lnTo>
                      <a:pt x="240305" y="1486291"/>
                    </a:lnTo>
                    <a:lnTo>
                      <a:pt x="0" y="1486291"/>
                    </a:lnTo>
                    <a:close/>
                    <a:moveTo>
                      <a:pt x="2337541" y="554167"/>
                    </a:moveTo>
                    <a:cubicBezTo>
                      <a:pt x="2165204" y="554167"/>
                      <a:pt x="2061408" y="683645"/>
                      <a:pt x="2036566" y="843978"/>
                    </a:cubicBezTo>
                    <a:lnTo>
                      <a:pt x="2621463" y="843978"/>
                    </a:lnTo>
                    <a:cubicBezTo>
                      <a:pt x="2609411" y="678816"/>
                      <a:pt x="2513978" y="554167"/>
                      <a:pt x="2337541" y="554167"/>
                    </a:cubicBezTo>
                    <a:close/>
                    <a:moveTo>
                      <a:pt x="1798311" y="935316"/>
                    </a:moveTo>
                    <a:cubicBezTo>
                      <a:pt x="1798311" y="597954"/>
                      <a:pt x="2016725" y="352421"/>
                      <a:pt x="2341723" y="352421"/>
                    </a:cubicBezTo>
                    <a:cubicBezTo>
                      <a:pt x="2661391" y="352421"/>
                      <a:pt x="2852258" y="594844"/>
                      <a:pt x="2852258" y="953322"/>
                    </a:cubicBezTo>
                    <a:lnTo>
                      <a:pt x="2852258" y="1019206"/>
                    </a:lnTo>
                    <a:lnTo>
                      <a:pt x="2036566" y="1019206"/>
                    </a:lnTo>
                    <a:cubicBezTo>
                      <a:pt x="2065507" y="1193617"/>
                      <a:pt x="2181437" y="1311145"/>
                      <a:pt x="2368368" y="1311145"/>
                    </a:cubicBezTo>
                    <a:cubicBezTo>
                      <a:pt x="2517503" y="1311145"/>
                      <a:pt x="2610723" y="1265721"/>
                      <a:pt x="2699106" y="1182649"/>
                    </a:cubicBezTo>
                    <a:lnTo>
                      <a:pt x="2826759" y="1338726"/>
                    </a:lnTo>
                    <a:cubicBezTo>
                      <a:pt x="2706484" y="1449134"/>
                      <a:pt x="2553496" y="1512809"/>
                      <a:pt x="2359842" y="1512809"/>
                    </a:cubicBezTo>
                    <a:cubicBezTo>
                      <a:pt x="2008034" y="1512809"/>
                      <a:pt x="1798311" y="1256718"/>
                      <a:pt x="1798311" y="935316"/>
                    </a:cubicBezTo>
                    <a:close/>
                    <a:moveTo>
                      <a:pt x="3143641" y="575447"/>
                    </a:moveTo>
                    <a:lnTo>
                      <a:pt x="2922439" y="575447"/>
                    </a:lnTo>
                    <a:lnTo>
                      <a:pt x="2922439" y="379021"/>
                    </a:lnTo>
                    <a:lnTo>
                      <a:pt x="3143641" y="379021"/>
                    </a:lnTo>
                    <a:lnTo>
                      <a:pt x="3143641" y="54181"/>
                    </a:lnTo>
                    <a:lnTo>
                      <a:pt x="3375501" y="54181"/>
                    </a:lnTo>
                    <a:lnTo>
                      <a:pt x="3375501" y="379021"/>
                    </a:lnTo>
                    <a:lnTo>
                      <a:pt x="3711567" y="379021"/>
                    </a:lnTo>
                    <a:lnTo>
                      <a:pt x="3711567" y="575447"/>
                    </a:lnTo>
                    <a:lnTo>
                      <a:pt x="3375501" y="575447"/>
                    </a:lnTo>
                    <a:lnTo>
                      <a:pt x="3375501" y="1073305"/>
                    </a:lnTo>
                    <a:cubicBezTo>
                      <a:pt x="3375501" y="1243296"/>
                      <a:pt x="3429940" y="1303697"/>
                      <a:pt x="3563744" y="1303697"/>
                    </a:cubicBezTo>
                    <a:cubicBezTo>
                      <a:pt x="3624824" y="1303697"/>
                      <a:pt x="3659833" y="1298459"/>
                      <a:pt x="3711567" y="1289865"/>
                    </a:cubicBezTo>
                    <a:lnTo>
                      <a:pt x="3711567" y="1484164"/>
                    </a:lnTo>
                    <a:cubicBezTo>
                      <a:pt x="3647125" y="1502333"/>
                      <a:pt x="3585635" y="1510681"/>
                      <a:pt x="3519061" y="1510681"/>
                    </a:cubicBezTo>
                    <a:cubicBezTo>
                      <a:pt x="3268753" y="1510681"/>
                      <a:pt x="3143641" y="1374165"/>
                      <a:pt x="3143641" y="1100887"/>
                    </a:cubicBezTo>
                    <a:close/>
                    <a:moveTo>
                      <a:pt x="4687872" y="766471"/>
                    </a:moveTo>
                    <a:cubicBezTo>
                      <a:pt x="4641303" y="649107"/>
                      <a:pt x="4537426" y="562679"/>
                      <a:pt x="4384765" y="562679"/>
                    </a:cubicBezTo>
                    <a:cubicBezTo>
                      <a:pt x="4186356" y="562679"/>
                      <a:pt x="4059357" y="703206"/>
                      <a:pt x="4059357" y="932124"/>
                    </a:cubicBezTo>
                    <a:cubicBezTo>
                      <a:pt x="4059357" y="1155313"/>
                      <a:pt x="4176271" y="1302633"/>
                      <a:pt x="4375255" y="1302633"/>
                    </a:cubicBezTo>
                    <a:cubicBezTo>
                      <a:pt x="4531686" y="1302633"/>
                      <a:pt x="4643353" y="1211786"/>
                      <a:pt x="4687872" y="1098759"/>
                    </a:cubicBezTo>
                    <a:close/>
                    <a:moveTo>
                      <a:pt x="4919733" y="1486291"/>
                    </a:moveTo>
                    <a:lnTo>
                      <a:pt x="4692136" y="1486291"/>
                    </a:lnTo>
                    <a:lnTo>
                      <a:pt x="4692136" y="1331278"/>
                    </a:lnTo>
                    <a:cubicBezTo>
                      <a:pt x="4628513" y="1422535"/>
                      <a:pt x="4512747" y="1512809"/>
                      <a:pt x="4325242" y="1512809"/>
                    </a:cubicBezTo>
                    <a:cubicBezTo>
                      <a:pt x="4023693" y="1512809"/>
                      <a:pt x="3822168" y="1260811"/>
                      <a:pt x="3822168" y="932124"/>
                    </a:cubicBezTo>
                    <a:cubicBezTo>
                      <a:pt x="3822168" y="600328"/>
                      <a:pt x="4028530" y="352421"/>
                      <a:pt x="4338032" y="352421"/>
                    </a:cubicBezTo>
                    <a:cubicBezTo>
                      <a:pt x="4491021" y="352421"/>
                      <a:pt x="4611050" y="413477"/>
                      <a:pt x="4692136" y="521266"/>
                    </a:cubicBezTo>
                    <a:lnTo>
                      <a:pt x="4692136" y="379021"/>
                    </a:lnTo>
                    <a:lnTo>
                      <a:pt x="4919733" y="379021"/>
                    </a:ln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grpSp>
      <p:grpSp>
        <p:nvGrpSpPr>
          <p:cNvPr id="35" name="Group 34"/>
          <p:cNvGrpSpPr/>
          <p:nvPr/>
        </p:nvGrpSpPr>
        <p:grpSpPr>
          <a:xfrm>
            <a:off x="5115819" y="1884655"/>
            <a:ext cx="2298401" cy="4043903"/>
            <a:chOff x="5498738" y="2346569"/>
            <a:chExt cx="2298401" cy="4043903"/>
          </a:xfrm>
        </p:grpSpPr>
        <p:sp>
          <p:nvSpPr>
            <p:cNvPr id="36" name="TextBox 35"/>
            <p:cNvSpPr txBox="1"/>
            <p:nvPr/>
          </p:nvSpPr>
          <p:spPr>
            <a:xfrm>
              <a:off x="5498738" y="3927618"/>
              <a:ext cx="2298401" cy="2462854"/>
            </a:xfrm>
            <a:prstGeom prst="rect">
              <a:avLst/>
            </a:prstGeom>
            <a:noFill/>
          </p:spPr>
          <p:txBody>
            <a:bodyPr wrap="square" lIns="0" rIns="0" rtlCol="0">
              <a:spAutoFit/>
            </a:bodyPr>
            <a:lstStyle/>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endPar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Light</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English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Multilingual</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endParaRPr kumimoji="0" lang="en-US" sz="1300" b="0"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7" name="Oval 36"/>
            <p:cNvSpPr/>
            <p:nvPr/>
          </p:nvSpPr>
          <p:spPr>
            <a:xfrm>
              <a:off x="6441605" y="2714019"/>
              <a:ext cx="123412" cy="123412"/>
            </a:xfrm>
            <a:prstGeom prst="ellipse">
              <a:avLst/>
            </a:prstGeom>
            <a:solidFill>
              <a:srgbClr val="37D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38" name="Graphic 3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1388" y="2346569"/>
              <a:ext cx="1161171" cy="192954"/>
            </a:xfrm>
            <a:prstGeom prst="rect">
              <a:avLst/>
            </a:prstGeom>
          </p:spPr>
        </p:pic>
      </p:grpSp>
      <p:grpSp>
        <p:nvGrpSpPr>
          <p:cNvPr id="39" name="Group 38"/>
          <p:cNvGrpSpPr/>
          <p:nvPr/>
        </p:nvGrpSpPr>
        <p:grpSpPr>
          <a:xfrm>
            <a:off x="10060128" y="1844613"/>
            <a:ext cx="2351526" cy="2258765"/>
            <a:chOff x="9816504" y="2306527"/>
            <a:chExt cx="2351526" cy="2258765"/>
          </a:xfrm>
        </p:grpSpPr>
        <p:sp>
          <p:nvSpPr>
            <p:cNvPr id="40" name="TextBox 39"/>
            <p:cNvSpPr txBox="1"/>
            <p:nvPr/>
          </p:nvSpPr>
          <p:spPr>
            <a:xfrm>
              <a:off x="9816504" y="3901071"/>
              <a:ext cx="2351526" cy="664221"/>
            </a:xfrm>
            <a:prstGeom prst="rect">
              <a:avLst/>
            </a:prstGeom>
            <a:noFill/>
          </p:spPr>
          <p:txBody>
            <a:bodyPr wrap="square" lIns="0" rIns="0" rtlCol="0" anchor="t">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Stable Diffusion XL1.0</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92D050"/>
                  </a:solidFill>
                  <a:latin typeface="Amazon Ember Display" panose="020F0603020204020204" pitchFamily="34" charset="0"/>
                  <a:ea typeface="Amazon Ember Display" panose="020F0603020204020204" pitchFamily="34" charset="0"/>
                  <a:cs typeface="Amazon Ember Display" panose="020F0603020204020204" pitchFamily="34" charset="0"/>
                </a:rPr>
                <a:t>Stable Diffusion XL 0.8</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1" name="Oval 40"/>
            <p:cNvSpPr/>
            <p:nvPr/>
          </p:nvSpPr>
          <p:spPr>
            <a:xfrm>
              <a:off x="10930561" y="2714019"/>
              <a:ext cx="123412" cy="123412"/>
            </a:xfrm>
            <a:prstGeom prst="ellipse">
              <a:avLst/>
            </a:prstGeom>
            <a:solidFill>
              <a:srgbClr val="ABED41"/>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pic>
          <p:nvPicPr>
            <p:cNvPr id="42" name="Graphic 41"/>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10302113" y="2306527"/>
              <a:ext cx="1380308" cy="281601"/>
            </a:xfrm>
            <a:prstGeom prst="rect">
              <a:avLst/>
            </a:prstGeom>
          </p:spPr>
        </p:pic>
      </p:grpSp>
      <p:grpSp>
        <p:nvGrpSpPr>
          <p:cNvPr id="43" name="Group 42"/>
          <p:cNvGrpSpPr/>
          <p:nvPr/>
        </p:nvGrpSpPr>
        <p:grpSpPr>
          <a:xfrm>
            <a:off x="72534" y="1881516"/>
            <a:ext cx="1357591" cy="2254497"/>
            <a:chOff x="121010" y="2343430"/>
            <a:chExt cx="1357591" cy="2254497"/>
          </a:xfrm>
        </p:grpSpPr>
        <p:sp>
          <p:nvSpPr>
            <p:cNvPr id="44" name="TextBox 43"/>
            <p:cNvSpPr txBox="1"/>
            <p:nvPr/>
          </p:nvSpPr>
          <p:spPr>
            <a:xfrm>
              <a:off x="121010" y="3935566"/>
              <a:ext cx="1357591" cy="662361"/>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Ultra</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Mid</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45" name="Group 44"/>
            <p:cNvGrpSpPr/>
            <p:nvPr/>
          </p:nvGrpSpPr>
          <p:grpSpPr>
            <a:xfrm>
              <a:off x="286004" y="2343430"/>
              <a:ext cx="987048" cy="199232"/>
              <a:chOff x="9994931" y="-987242"/>
              <a:chExt cx="1120217" cy="226112"/>
            </a:xfrm>
            <a:solidFill>
              <a:schemeClr val="tx1"/>
            </a:solidFill>
          </p:grpSpPr>
          <p:sp>
            <p:nvSpPr>
              <p:cNvPr id="47" name="Freeform 46"/>
              <p:cNvSpPr/>
              <p:nvPr/>
            </p:nvSpPr>
            <p:spPr>
              <a:xfrm>
                <a:off x="9994931" y="-982557"/>
                <a:ext cx="202498" cy="217394"/>
              </a:xfrm>
              <a:custGeom>
                <a:avLst/>
                <a:gdLst>
                  <a:gd name="connsiteX0" fmla="*/ 147822 w 202498"/>
                  <a:gd name="connsiteY0" fmla="*/ 217394 h 217394"/>
                  <a:gd name="connsiteX1" fmla="*/ 139440 w 202498"/>
                  <a:gd name="connsiteY1" fmla="*/ 190993 h 217394"/>
                  <a:gd name="connsiteX2" fmla="*/ 62098 w 202498"/>
                  <a:gd name="connsiteY2" fmla="*/ 190993 h 217394"/>
                  <a:gd name="connsiteX3" fmla="*/ 53712 w 202498"/>
                  <a:gd name="connsiteY3" fmla="*/ 217394 h 217394"/>
                  <a:gd name="connsiteX4" fmla="*/ 0 w 202498"/>
                  <a:gd name="connsiteY4" fmla="*/ 217394 h 217394"/>
                  <a:gd name="connsiteX5" fmla="*/ 77645 w 202498"/>
                  <a:gd name="connsiteY5" fmla="*/ 0 h 217394"/>
                  <a:gd name="connsiteX6" fmla="*/ 123922 w 202498"/>
                  <a:gd name="connsiteY6" fmla="*/ 0 h 217394"/>
                  <a:gd name="connsiteX7" fmla="*/ 202498 w 202498"/>
                  <a:gd name="connsiteY7" fmla="*/ 217394 h 217394"/>
                  <a:gd name="connsiteX8" fmla="*/ 147822 w 202498"/>
                  <a:gd name="connsiteY8" fmla="*/ 217394 h 217394"/>
                  <a:gd name="connsiteX9" fmla="*/ 100940 w 202498"/>
                  <a:gd name="connsiteY9" fmla="*/ 62104 h 217394"/>
                  <a:gd name="connsiteX10" fmla="*/ 74229 w 202498"/>
                  <a:gd name="connsiteY10" fmla="*/ 151551 h 217394"/>
                  <a:gd name="connsiteX11" fmla="*/ 127029 w 202498"/>
                  <a:gd name="connsiteY11" fmla="*/ 151551 h 217394"/>
                  <a:gd name="connsiteX12" fmla="*/ 100940 w 202498"/>
                  <a:gd name="connsiteY12" fmla="*/ 62104 h 21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98" h="217394">
                    <a:moveTo>
                      <a:pt x="147822" y="217394"/>
                    </a:moveTo>
                    <a:lnTo>
                      <a:pt x="139440" y="190993"/>
                    </a:lnTo>
                    <a:lnTo>
                      <a:pt x="62098" y="190993"/>
                    </a:lnTo>
                    <a:lnTo>
                      <a:pt x="53712" y="217394"/>
                    </a:lnTo>
                    <a:lnTo>
                      <a:pt x="0" y="217394"/>
                    </a:lnTo>
                    <a:lnTo>
                      <a:pt x="77645" y="0"/>
                    </a:lnTo>
                    <a:lnTo>
                      <a:pt x="123922" y="0"/>
                    </a:lnTo>
                    <a:lnTo>
                      <a:pt x="202498" y="217394"/>
                    </a:lnTo>
                    <a:lnTo>
                      <a:pt x="147822" y="217394"/>
                    </a:lnTo>
                    <a:close/>
                    <a:moveTo>
                      <a:pt x="100940" y="62104"/>
                    </a:moveTo>
                    <a:lnTo>
                      <a:pt x="74229" y="151551"/>
                    </a:lnTo>
                    <a:lnTo>
                      <a:pt x="127029" y="151551"/>
                    </a:lnTo>
                    <a:lnTo>
                      <a:pt x="100940" y="62104"/>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8" name="Freeform 47"/>
              <p:cNvSpPr/>
              <p:nvPr/>
            </p:nvSpPr>
            <p:spPr>
              <a:xfrm>
                <a:off x="10203414" y="-982557"/>
                <a:ext cx="50933" cy="217394"/>
              </a:xfrm>
              <a:custGeom>
                <a:avLst/>
                <a:gdLst>
                  <a:gd name="connsiteX0" fmla="*/ 0 w 50933"/>
                  <a:gd name="connsiteY0" fmla="*/ 0 h 217394"/>
                  <a:gd name="connsiteX1" fmla="*/ 50934 w 50933"/>
                  <a:gd name="connsiteY1" fmla="*/ 0 h 217394"/>
                  <a:gd name="connsiteX2" fmla="*/ 50934 w 50933"/>
                  <a:gd name="connsiteY2" fmla="*/ 217394 h 217394"/>
                  <a:gd name="connsiteX3" fmla="*/ 0 w 50933"/>
                  <a:gd name="connsiteY3" fmla="*/ 217394 h 217394"/>
                  <a:gd name="connsiteX4" fmla="*/ 0 w 50933"/>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3" h="217394">
                    <a:moveTo>
                      <a:pt x="0" y="0"/>
                    </a:moveTo>
                    <a:lnTo>
                      <a:pt x="50934" y="0"/>
                    </a:lnTo>
                    <a:lnTo>
                      <a:pt x="50934"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9" name="Freeform 48"/>
              <p:cNvSpPr/>
              <p:nvPr/>
            </p:nvSpPr>
            <p:spPr>
              <a:xfrm>
                <a:off x="10263851" y="-987242"/>
                <a:ext cx="152534" cy="222079"/>
              </a:xfrm>
              <a:custGeom>
                <a:avLst/>
                <a:gdLst>
                  <a:gd name="connsiteX0" fmla="*/ 4225 w 152534"/>
                  <a:gd name="connsiteY0" fmla="*/ 177665 h 222079"/>
                  <a:gd name="connsiteX1" fmla="*/ 16181 w 152534"/>
                  <a:gd name="connsiteY1" fmla="*/ 147229 h 222079"/>
                  <a:gd name="connsiteX2" fmla="*/ 34352 w 152534"/>
                  <a:gd name="connsiteY2" fmla="*/ 126109 h 222079"/>
                  <a:gd name="connsiteX3" fmla="*/ 57488 w 152534"/>
                  <a:gd name="connsiteY3" fmla="*/ 109654 h 222079"/>
                  <a:gd name="connsiteX4" fmla="*/ 75347 w 152534"/>
                  <a:gd name="connsiteY4" fmla="*/ 98937 h 222079"/>
                  <a:gd name="connsiteX5" fmla="*/ 89789 w 152534"/>
                  <a:gd name="connsiteY5" fmla="*/ 88534 h 222079"/>
                  <a:gd name="connsiteX6" fmla="*/ 99573 w 152534"/>
                  <a:gd name="connsiteY6" fmla="*/ 76887 h 222079"/>
                  <a:gd name="connsiteX7" fmla="*/ 103144 w 152534"/>
                  <a:gd name="connsiteY7" fmla="*/ 62445 h 222079"/>
                  <a:gd name="connsiteX8" fmla="*/ 96002 w 152534"/>
                  <a:gd name="connsiteY8" fmla="*/ 43656 h 222079"/>
                  <a:gd name="connsiteX9" fmla="*/ 78299 w 152534"/>
                  <a:gd name="connsiteY9" fmla="*/ 37909 h 222079"/>
                  <a:gd name="connsiteX10" fmla="*/ 58575 w 152534"/>
                  <a:gd name="connsiteY10" fmla="*/ 45209 h 222079"/>
                  <a:gd name="connsiteX11" fmla="*/ 50656 w 152534"/>
                  <a:gd name="connsiteY11" fmla="*/ 69590 h 222079"/>
                  <a:gd name="connsiteX12" fmla="*/ 651 w 152534"/>
                  <a:gd name="connsiteY12" fmla="*/ 69590 h 222079"/>
                  <a:gd name="connsiteX13" fmla="*/ 5778 w 152534"/>
                  <a:gd name="connsiteY13" fmla="*/ 41944 h 222079"/>
                  <a:gd name="connsiteX14" fmla="*/ 20838 w 152534"/>
                  <a:gd name="connsiteY14" fmla="*/ 19894 h 222079"/>
                  <a:gd name="connsiteX15" fmla="*/ 45065 w 152534"/>
                  <a:gd name="connsiteY15" fmla="*/ 5297 h 222079"/>
                  <a:gd name="connsiteX16" fmla="*/ 77976 w 152534"/>
                  <a:gd name="connsiteY16" fmla="*/ 15 h 222079"/>
                  <a:gd name="connsiteX17" fmla="*/ 106395 w 152534"/>
                  <a:gd name="connsiteY17" fmla="*/ 3899 h 222079"/>
                  <a:gd name="connsiteX18" fmla="*/ 130155 w 152534"/>
                  <a:gd name="connsiteY18" fmla="*/ 15701 h 222079"/>
                  <a:gd name="connsiteX19" fmla="*/ 146459 w 152534"/>
                  <a:gd name="connsiteY19" fmla="*/ 36198 h 222079"/>
                  <a:gd name="connsiteX20" fmla="*/ 152515 w 152534"/>
                  <a:gd name="connsiteY20" fmla="*/ 65858 h 222079"/>
                  <a:gd name="connsiteX21" fmla="*/ 146613 w 152534"/>
                  <a:gd name="connsiteY21" fmla="*/ 90706 h 222079"/>
                  <a:gd name="connsiteX22" fmla="*/ 132172 w 152534"/>
                  <a:gd name="connsiteY22" fmla="*/ 110582 h 222079"/>
                  <a:gd name="connsiteX23" fmla="*/ 113695 w 152534"/>
                  <a:gd name="connsiteY23" fmla="*/ 125958 h 222079"/>
                  <a:gd name="connsiteX24" fmla="*/ 95679 w 152534"/>
                  <a:gd name="connsiteY24" fmla="*/ 137293 h 222079"/>
                  <a:gd name="connsiteX25" fmla="*/ 77199 w 152534"/>
                  <a:gd name="connsiteY25" fmla="*/ 150184 h 222079"/>
                  <a:gd name="connsiteX26" fmla="*/ 65555 w 152534"/>
                  <a:gd name="connsiteY26" fmla="*/ 160274 h 222079"/>
                  <a:gd name="connsiteX27" fmla="*/ 59496 w 152534"/>
                  <a:gd name="connsiteY27" fmla="*/ 169904 h 222079"/>
                  <a:gd name="connsiteX28" fmla="*/ 57788 w 152534"/>
                  <a:gd name="connsiteY28" fmla="*/ 181394 h 222079"/>
                  <a:gd name="connsiteX29" fmla="*/ 150964 w 152534"/>
                  <a:gd name="connsiteY29" fmla="*/ 181394 h 222079"/>
                  <a:gd name="connsiteX30" fmla="*/ 150964 w 152534"/>
                  <a:gd name="connsiteY30" fmla="*/ 222079 h 222079"/>
                  <a:gd name="connsiteX31" fmla="*/ 32 w 152534"/>
                  <a:gd name="connsiteY31" fmla="*/ 222079 h 222079"/>
                  <a:gd name="connsiteX32" fmla="*/ 4225 w 152534"/>
                  <a:gd name="connsiteY32" fmla="*/ 177665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534" h="222079">
                    <a:moveTo>
                      <a:pt x="4225" y="177665"/>
                    </a:moveTo>
                    <a:cubicBezTo>
                      <a:pt x="6512" y="166931"/>
                      <a:pt x="10551" y="156648"/>
                      <a:pt x="16181" y="147229"/>
                    </a:cubicBezTo>
                    <a:cubicBezTo>
                      <a:pt x="21078" y="139268"/>
                      <a:pt x="27212" y="132140"/>
                      <a:pt x="34352" y="126109"/>
                    </a:cubicBezTo>
                    <a:cubicBezTo>
                      <a:pt x="41646" y="120059"/>
                      <a:pt x="49380" y="114558"/>
                      <a:pt x="57488" y="109654"/>
                    </a:cubicBezTo>
                    <a:cubicBezTo>
                      <a:pt x="63904" y="105924"/>
                      <a:pt x="69857" y="102351"/>
                      <a:pt x="75347" y="98937"/>
                    </a:cubicBezTo>
                    <a:cubicBezTo>
                      <a:pt x="80409" y="95829"/>
                      <a:pt x="85237" y="92352"/>
                      <a:pt x="89789" y="88534"/>
                    </a:cubicBezTo>
                    <a:cubicBezTo>
                      <a:pt x="93720" y="85267"/>
                      <a:pt x="97033" y="81322"/>
                      <a:pt x="99573" y="76887"/>
                    </a:cubicBezTo>
                    <a:cubicBezTo>
                      <a:pt x="101998" y="72465"/>
                      <a:pt x="103228" y="67487"/>
                      <a:pt x="103144" y="62445"/>
                    </a:cubicBezTo>
                    <a:cubicBezTo>
                      <a:pt x="103144" y="53750"/>
                      <a:pt x="100763" y="47487"/>
                      <a:pt x="96002" y="43656"/>
                    </a:cubicBezTo>
                    <a:cubicBezTo>
                      <a:pt x="90953" y="39732"/>
                      <a:pt x="84690" y="37699"/>
                      <a:pt x="78299" y="37909"/>
                    </a:cubicBezTo>
                    <a:cubicBezTo>
                      <a:pt x="71025" y="37689"/>
                      <a:pt x="63952" y="40307"/>
                      <a:pt x="58575" y="45209"/>
                    </a:cubicBezTo>
                    <a:cubicBezTo>
                      <a:pt x="53295" y="50076"/>
                      <a:pt x="50656" y="58203"/>
                      <a:pt x="50656" y="69590"/>
                    </a:cubicBezTo>
                    <a:lnTo>
                      <a:pt x="651" y="69590"/>
                    </a:lnTo>
                    <a:cubicBezTo>
                      <a:pt x="561" y="60130"/>
                      <a:pt x="2302" y="50743"/>
                      <a:pt x="5778" y="41944"/>
                    </a:cubicBezTo>
                    <a:cubicBezTo>
                      <a:pt x="9111" y="33574"/>
                      <a:pt x="14254" y="26044"/>
                      <a:pt x="20838" y="19894"/>
                    </a:cubicBezTo>
                    <a:cubicBezTo>
                      <a:pt x="27850" y="13449"/>
                      <a:pt x="36091" y="8485"/>
                      <a:pt x="45065" y="5297"/>
                    </a:cubicBezTo>
                    <a:cubicBezTo>
                      <a:pt x="55637" y="1605"/>
                      <a:pt x="66780" y="-184"/>
                      <a:pt x="77976" y="15"/>
                    </a:cubicBezTo>
                    <a:cubicBezTo>
                      <a:pt x="87585" y="-29"/>
                      <a:pt x="97151" y="1278"/>
                      <a:pt x="106395" y="3899"/>
                    </a:cubicBezTo>
                    <a:cubicBezTo>
                      <a:pt x="114994" y="6285"/>
                      <a:pt x="123058" y="10291"/>
                      <a:pt x="130155" y="15701"/>
                    </a:cubicBezTo>
                    <a:cubicBezTo>
                      <a:pt x="137127" y="21154"/>
                      <a:pt x="142713" y="28177"/>
                      <a:pt x="146459" y="36198"/>
                    </a:cubicBezTo>
                    <a:cubicBezTo>
                      <a:pt x="150690" y="45501"/>
                      <a:pt x="152760" y="55641"/>
                      <a:pt x="152515" y="65858"/>
                    </a:cubicBezTo>
                    <a:cubicBezTo>
                      <a:pt x="152626" y="74500"/>
                      <a:pt x="150599" y="83037"/>
                      <a:pt x="146613" y="90706"/>
                    </a:cubicBezTo>
                    <a:cubicBezTo>
                      <a:pt x="142796" y="98001"/>
                      <a:pt x="137931" y="104697"/>
                      <a:pt x="132172" y="110582"/>
                    </a:cubicBezTo>
                    <a:cubicBezTo>
                      <a:pt x="126548" y="116318"/>
                      <a:pt x="120358" y="121471"/>
                      <a:pt x="113695" y="125958"/>
                    </a:cubicBezTo>
                    <a:cubicBezTo>
                      <a:pt x="107062" y="130412"/>
                      <a:pt x="101057" y="134190"/>
                      <a:pt x="95679" y="137293"/>
                    </a:cubicBezTo>
                    <a:cubicBezTo>
                      <a:pt x="88220" y="142263"/>
                      <a:pt x="82059" y="146559"/>
                      <a:pt x="77199" y="150184"/>
                    </a:cubicBezTo>
                    <a:cubicBezTo>
                      <a:pt x="73029" y="153199"/>
                      <a:pt x="69133" y="156576"/>
                      <a:pt x="65555" y="160274"/>
                    </a:cubicBezTo>
                    <a:cubicBezTo>
                      <a:pt x="62879" y="163021"/>
                      <a:pt x="60814" y="166303"/>
                      <a:pt x="59496" y="169904"/>
                    </a:cubicBezTo>
                    <a:cubicBezTo>
                      <a:pt x="58297" y="173614"/>
                      <a:pt x="57720" y="177497"/>
                      <a:pt x="57788" y="181394"/>
                    </a:cubicBezTo>
                    <a:lnTo>
                      <a:pt x="150964" y="181394"/>
                    </a:lnTo>
                    <a:lnTo>
                      <a:pt x="150964" y="222079"/>
                    </a:lnTo>
                    <a:lnTo>
                      <a:pt x="32" y="222079"/>
                    </a:lnTo>
                    <a:cubicBezTo>
                      <a:pt x="-234" y="207164"/>
                      <a:pt x="1172" y="192267"/>
                      <a:pt x="4225" y="17766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0" name="Freeform 49"/>
              <p:cNvSpPr/>
              <p:nvPr/>
            </p:nvSpPr>
            <p:spPr>
              <a:xfrm>
                <a:off x="10424436" y="-982580"/>
                <a:ext cx="95983" cy="217417"/>
              </a:xfrm>
              <a:custGeom>
                <a:avLst/>
                <a:gdLst>
                  <a:gd name="connsiteX0" fmla="*/ 0 w 95983"/>
                  <a:gd name="connsiteY0" fmla="*/ 38200 h 217417"/>
                  <a:gd name="connsiteX1" fmla="*/ 25932 w 95983"/>
                  <a:gd name="connsiteY1" fmla="*/ 35870 h 217417"/>
                  <a:gd name="connsiteX2" fmla="*/ 41618 w 95983"/>
                  <a:gd name="connsiteY2" fmla="*/ 28883 h 217417"/>
                  <a:gd name="connsiteX3" fmla="*/ 49381 w 95983"/>
                  <a:gd name="connsiteY3" fmla="*/ 17081 h 217417"/>
                  <a:gd name="connsiteX4" fmla="*/ 51553 w 95983"/>
                  <a:gd name="connsiteY4" fmla="*/ 0 h 217417"/>
                  <a:gd name="connsiteX5" fmla="*/ 95983 w 95983"/>
                  <a:gd name="connsiteY5" fmla="*/ 0 h 217417"/>
                  <a:gd name="connsiteX6" fmla="*/ 95983 w 95983"/>
                  <a:gd name="connsiteY6" fmla="*/ 217418 h 217417"/>
                  <a:gd name="connsiteX7" fmla="*/ 44741 w 95983"/>
                  <a:gd name="connsiteY7" fmla="*/ 217418 h 217417"/>
                  <a:gd name="connsiteX8" fmla="*/ 44741 w 95983"/>
                  <a:gd name="connsiteY8" fmla="*/ 73617 h 217417"/>
                  <a:gd name="connsiteX9" fmla="*/ 0 w 95983"/>
                  <a:gd name="connsiteY9" fmla="*/ 73617 h 217417"/>
                  <a:gd name="connsiteX10" fmla="*/ 0 w 95983"/>
                  <a:gd name="connsiteY10" fmla="*/ 38200 h 21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83" h="217417">
                    <a:moveTo>
                      <a:pt x="0" y="38200"/>
                    </a:moveTo>
                    <a:cubicBezTo>
                      <a:pt x="8703" y="38378"/>
                      <a:pt x="17399" y="37596"/>
                      <a:pt x="25932" y="35870"/>
                    </a:cubicBezTo>
                    <a:cubicBezTo>
                      <a:pt x="31631" y="34788"/>
                      <a:pt x="37001" y="32396"/>
                      <a:pt x="41618" y="28883"/>
                    </a:cubicBezTo>
                    <a:cubicBezTo>
                      <a:pt x="45322" y="25810"/>
                      <a:pt x="48025" y="21700"/>
                      <a:pt x="49381" y="17081"/>
                    </a:cubicBezTo>
                    <a:cubicBezTo>
                      <a:pt x="50933" y="11524"/>
                      <a:pt x="51665" y="5769"/>
                      <a:pt x="51553" y="0"/>
                    </a:cubicBezTo>
                    <a:lnTo>
                      <a:pt x="95983" y="0"/>
                    </a:lnTo>
                    <a:lnTo>
                      <a:pt x="95983" y="217418"/>
                    </a:lnTo>
                    <a:lnTo>
                      <a:pt x="44741" y="217418"/>
                    </a:lnTo>
                    <a:lnTo>
                      <a:pt x="44741" y="73617"/>
                    </a:lnTo>
                    <a:lnTo>
                      <a:pt x="0" y="73617"/>
                    </a:lnTo>
                    <a:lnTo>
                      <a:pt x="0" y="3820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chemeClr val="bg1"/>
                  </a:solidFill>
                  <a:effectLst/>
                  <a:uLnTx/>
                  <a:uFillTx/>
                  <a:latin typeface="Amazon Ember Display"/>
                  <a:ea typeface="+mn-ea"/>
                  <a:cs typeface="+mn-cs"/>
                </a:endParaRPr>
              </a:p>
            </p:txBody>
          </p:sp>
          <p:sp>
            <p:nvSpPr>
              <p:cNvPr id="51" name="Freeform 50"/>
              <p:cNvSpPr/>
              <p:nvPr/>
            </p:nvSpPr>
            <p:spPr>
              <a:xfrm>
                <a:off x="10578053" y="-982557"/>
                <a:ext cx="47511" cy="217394"/>
              </a:xfrm>
              <a:custGeom>
                <a:avLst/>
                <a:gdLst>
                  <a:gd name="connsiteX0" fmla="*/ 0 w 47511"/>
                  <a:gd name="connsiteY0" fmla="*/ 0 h 217394"/>
                  <a:gd name="connsiteX1" fmla="*/ 47512 w 47511"/>
                  <a:gd name="connsiteY1" fmla="*/ 0 h 217394"/>
                  <a:gd name="connsiteX2" fmla="*/ 47512 w 47511"/>
                  <a:gd name="connsiteY2" fmla="*/ 217394 h 217394"/>
                  <a:gd name="connsiteX3" fmla="*/ 0 w 47511"/>
                  <a:gd name="connsiteY3" fmla="*/ 217394 h 217394"/>
                  <a:gd name="connsiteX4" fmla="*/ 0 w 47511"/>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1" h="217394">
                    <a:moveTo>
                      <a:pt x="0" y="0"/>
                    </a:moveTo>
                    <a:lnTo>
                      <a:pt x="47512" y="0"/>
                    </a:lnTo>
                    <a:lnTo>
                      <a:pt x="47512"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2" name="Freeform 51"/>
              <p:cNvSpPr/>
              <p:nvPr/>
            </p:nvSpPr>
            <p:spPr>
              <a:xfrm>
                <a:off x="10634852" y="-918712"/>
                <a:ext cx="166157" cy="157143"/>
              </a:xfrm>
              <a:custGeom>
                <a:avLst/>
                <a:gdLst>
                  <a:gd name="connsiteX0" fmla="*/ 166157 w 166157"/>
                  <a:gd name="connsiteY0" fmla="*/ 3734 h 157143"/>
                  <a:gd name="connsiteX1" fmla="*/ 166157 w 166157"/>
                  <a:gd name="connsiteY1" fmla="*/ 153435 h 157143"/>
                  <a:gd name="connsiteX2" fmla="*/ 118640 w 166157"/>
                  <a:gd name="connsiteY2" fmla="*/ 153435 h 157143"/>
                  <a:gd name="connsiteX3" fmla="*/ 118640 w 166157"/>
                  <a:gd name="connsiteY3" fmla="*/ 132310 h 157143"/>
                  <a:gd name="connsiteX4" fmla="*/ 111185 w 166157"/>
                  <a:gd name="connsiteY4" fmla="*/ 142091 h 157143"/>
                  <a:gd name="connsiteX5" fmla="*/ 100472 w 166157"/>
                  <a:gd name="connsiteY5" fmla="*/ 149855 h 157143"/>
                  <a:gd name="connsiteX6" fmla="*/ 87271 w 166157"/>
                  <a:gd name="connsiteY6" fmla="*/ 155121 h 157143"/>
                  <a:gd name="connsiteX7" fmla="*/ 72985 w 166157"/>
                  <a:gd name="connsiteY7" fmla="*/ 157139 h 157143"/>
                  <a:gd name="connsiteX8" fmla="*/ 43325 w 166157"/>
                  <a:gd name="connsiteY8" fmla="*/ 151083 h 157143"/>
                  <a:gd name="connsiteX9" fmla="*/ 20188 w 166157"/>
                  <a:gd name="connsiteY9" fmla="*/ 134626 h 157143"/>
                  <a:gd name="connsiteX10" fmla="*/ 5279 w 166157"/>
                  <a:gd name="connsiteY10" fmla="*/ 109778 h 157143"/>
                  <a:gd name="connsiteX11" fmla="*/ 5279 w 166157"/>
                  <a:gd name="connsiteY11" fmla="*/ 47352 h 157143"/>
                  <a:gd name="connsiteX12" fmla="*/ 20188 w 166157"/>
                  <a:gd name="connsiteY12" fmla="*/ 22504 h 157143"/>
                  <a:gd name="connsiteX13" fmla="*/ 43325 w 166157"/>
                  <a:gd name="connsiteY13" fmla="*/ 6048 h 157143"/>
                  <a:gd name="connsiteX14" fmla="*/ 72992 w 166157"/>
                  <a:gd name="connsiteY14" fmla="*/ 5 h 157143"/>
                  <a:gd name="connsiteX15" fmla="*/ 87278 w 166157"/>
                  <a:gd name="connsiteY15" fmla="*/ 2023 h 157143"/>
                  <a:gd name="connsiteX16" fmla="*/ 100479 w 166157"/>
                  <a:gd name="connsiteY16" fmla="*/ 7460 h 157143"/>
                  <a:gd name="connsiteX17" fmla="*/ 111192 w 166157"/>
                  <a:gd name="connsiteY17" fmla="*/ 15533 h 157143"/>
                  <a:gd name="connsiteX18" fmla="*/ 118646 w 166157"/>
                  <a:gd name="connsiteY18" fmla="*/ 25159 h 157143"/>
                  <a:gd name="connsiteX19" fmla="*/ 118646 w 166157"/>
                  <a:gd name="connsiteY19" fmla="*/ 3734 h 157143"/>
                  <a:gd name="connsiteX20" fmla="*/ 166157 w 166157"/>
                  <a:gd name="connsiteY20" fmla="*/ 3734 h 157143"/>
                  <a:gd name="connsiteX21" fmla="*/ 82924 w 166157"/>
                  <a:gd name="connsiteY21" fmla="*/ 116785 h 157143"/>
                  <a:gd name="connsiteX22" fmla="*/ 97520 w 166157"/>
                  <a:gd name="connsiteY22" fmla="*/ 113682 h 157143"/>
                  <a:gd name="connsiteX23" fmla="*/ 108710 w 166157"/>
                  <a:gd name="connsiteY23" fmla="*/ 105454 h 157143"/>
                  <a:gd name="connsiteX24" fmla="*/ 116010 w 166157"/>
                  <a:gd name="connsiteY24" fmla="*/ 93339 h 157143"/>
                  <a:gd name="connsiteX25" fmla="*/ 118643 w 166157"/>
                  <a:gd name="connsiteY25" fmla="*/ 78588 h 157143"/>
                  <a:gd name="connsiteX26" fmla="*/ 108704 w 166157"/>
                  <a:gd name="connsiteY26" fmla="*/ 51877 h 157143"/>
                  <a:gd name="connsiteX27" fmla="*/ 97514 w 166157"/>
                  <a:gd name="connsiteY27" fmla="*/ 43491 h 157143"/>
                  <a:gd name="connsiteX28" fmla="*/ 82918 w 166157"/>
                  <a:gd name="connsiteY28" fmla="*/ 40388 h 157143"/>
                  <a:gd name="connsiteX29" fmla="*/ 68321 w 166157"/>
                  <a:gd name="connsiteY29" fmla="*/ 43491 h 157143"/>
                  <a:gd name="connsiteX30" fmla="*/ 57131 w 166157"/>
                  <a:gd name="connsiteY30" fmla="*/ 51877 h 157143"/>
                  <a:gd name="connsiteX31" fmla="*/ 47195 w 166157"/>
                  <a:gd name="connsiteY31" fmla="*/ 78588 h 157143"/>
                  <a:gd name="connsiteX32" fmla="*/ 49829 w 166157"/>
                  <a:gd name="connsiteY32" fmla="*/ 93339 h 157143"/>
                  <a:gd name="connsiteX33" fmla="*/ 57125 w 166157"/>
                  <a:gd name="connsiteY33" fmla="*/ 105454 h 157143"/>
                  <a:gd name="connsiteX34" fmla="*/ 68315 w 166157"/>
                  <a:gd name="connsiteY34" fmla="*/ 113682 h 157143"/>
                  <a:gd name="connsiteX35" fmla="*/ 82924 w 166157"/>
                  <a:gd name="connsiteY35" fmla="*/ 11678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157" h="157143">
                    <a:moveTo>
                      <a:pt x="166157" y="3734"/>
                    </a:moveTo>
                    <a:lnTo>
                      <a:pt x="166157" y="153435"/>
                    </a:lnTo>
                    <a:lnTo>
                      <a:pt x="118640" y="153435"/>
                    </a:lnTo>
                    <a:lnTo>
                      <a:pt x="118640" y="132310"/>
                    </a:lnTo>
                    <a:cubicBezTo>
                      <a:pt x="116690" y="135945"/>
                      <a:pt x="114174" y="139248"/>
                      <a:pt x="111185" y="142091"/>
                    </a:cubicBezTo>
                    <a:cubicBezTo>
                      <a:pt x="107990" y="145161"/>
                      <a:pt x="104385" y="147774"/>
                      <a:pt x="100472" y="149855"/>
                    </a:cubicBezTo>
                    <a:cubicBezTo>
                      <a:pt x="96277" y="152086"/>
                      <a:pt x="91850" y="153851"/>
                      <a:pt x="87271" y="155121"/>
                    </a:cubicBezTo>
                    <a:cubicBezTo>
                      <a:pt x="82625" y="156448"/>
                      <a:pt x="77817" y="157127"/>
                      <a:pt x="72985" y="157139"/>
                    </a:cubicBezTo>
                    <a:cubicBezTo>
                      <a:pt x="62780" y="157255"/>
                      <a:pt x="52668" y="155190"/>
                      <a:pt x="43325" y="151083"/>
                    </a:cubicBezTo>
                    <a:cubicBezTo>
                      <a:pt x="34572" y="147230"/>
                      <a:pt x="26700" y="141630"/>
                      <a:pt x="20188" y="134626"/>
                    </a:cubicBezTo>
                    <a:cubicBezTo>
                      <a:pt x="13607" y="127423"/>
                      <a:pt x="8538" y="118975"/>
                      <a:pt x="5279" y="109778"/>
                    </a:cubicBezTo>
                    <a:cubicBezTo>
                      <a:pt x="-1760" y="89564"/>
                      <a:pt x="-1760" y="67566"/>
                      <a:pt x="5279" y="47352"/>
                    </a:cubicBezTo>
                    <a:cubicBezTo>
                      <a:pt x="8538" y="38155"/>
                      <a:pt x="13607" y="29707"/>
                      <a:pt x="20188" y="22504"/>
                    </a:cubicBezTo>
                    <a:cubicBezTo>
                      <a:pt x="26700" y="15500"/>
                      <a:pt x="34572" y="9901"/>
                      <a:pt x="43325" y="6048"/>
                    </a:cubicBezTo>
                    <a:cubicBezTo>
                      <a:pt x="52671" y="1944"/>
                      <a:pt x="62785" y="-116"/>
                      <a:pt x="72992" y="5"/>
                    </a:cubicBezTo>
                    <a:cubicBezTo>
                      <a:pt x="77824" y="16"/>
                      <a:pt x="82632" y="695"/>
                      <a:pt x="87278" y="2023"/>
                    </a:cubicBezTo>
                    <a:cubicBezTo>
                      <a:pt x="91879" y="3305"/>
                      <a:pt x="96311" y="5130"/>
                      <a:pt x="100479" y="7460"/>
                    </a:cubicBezTo>
                    <a:cubicBezTo>
                      <a:pt x="104401" y="9650"/>
                      <a:pt x="108005" y="12366"/>
                      <a:pt x="111192" y="15533"/>
                    </a:cubicBezTo>
                    <a:cubicBezTo>
                      <a:pt x="114103" y="18388"/>
                      <a:pt x="116611" y="21626"/>
                      <a:pt x="118646" y="25159"/>
                    </a:cubicBezTo>
                    <a:lnTo>
                      <a:pt x="118646" y="3734"/>
                    </a:lnTo>
                    <a:lnTo>
                      <a:pt x="166157" y="3734"/>
                    </a:lnTo>
                    <a:close/>
                    <a:moveTo>
                      <a:pt x="82924" y="116785"/>
                    </a:moveTo>
                    <a:cubicBezTo>
                      <a:pt x="87961" y="116862"/>
                      <a:pt x="92950" y="115801"/>
                      <a:pt x="97520" y="113682"/>
                    </a:cubicBezTo>
                    <a:cubicBezTo>
                      <a:pt x="101754" y="111701"/>
                      <a:pt x="105557" y="108904"/>
                      <a:pt x="108710" y="105454"/>
                    </a:cubicBezTo>
                    <a:cubicBezTo>
                      <a:pt x="111891" y="101916"/>
                      <a:pt x="114368" y="97805"/>
                      <a:pt x="116010" y="93339"/>
                    </a:cubicBezTo>
                    <a:cubicBezTo>
                      <a:pt x="117777" y="88623"/>
                      <a:pt x="118670" y="83625"/>
                      <a:pt x="118643" y="78588"/>
                    </a:cubicBezTo>
                    <a:cubicBezTo>
                      <a:pt x="118715" y="68768"/>
                      <a:pt x="115178" y="59262"/>
                      <a:pt x="108704" y="51877"/>
                    </a:cubicBezTo>
                    <a:cubicBezTo>
                      <a:pt x="105584" y="48349"/>
                      <a:pt x="101776" y="45495"/>
                      <a:pt x="97514" y="43491"/>
                    </a:cubicBezTo>
                    <a:cubicBezTo>
                      <a:pt x="92920" y="41445"/>
                      <a:pt x="87947" y="40388"/>
                      <a:pt x="82918" y="40388"/>
                    </a:cubicBezTo>
                    <a:cubicBezTo>
                      <a:pt x="77888" y="40388"/>
                      <a:pt x="72915" y="41445"/>
                      <a:pt x="68321" y="43491"/>
                    </a:cubicBezTo>
                    <a:cubicBezTo>
                      <a:pt x="64060" y="45496"/>
                      <a:pt x="60252" y="48350"/>
                      <a:pt x="57131" y="51877"/>
                    </a:cubicBezTo>
                    <a:cubicBezTo>
                      <a:pt x="50660" y="59264"/>
                      <a:pt x="47124" y="68769"/>
                      <a:pt x="47195" y="78588"/>
                    </a:cubicBezTo>
                    <a:cubicBezTo>
                      <a:pt x="47165" y="83625"/>
                      <a:pt x="48058" y="88624"/>
                      <a:pt x="49829" y="93339"/>
                    </a:cubicBezTo>
                    <a:cubicBezTo>
                      <a:pt x="51470" y="97804"/>
                      <a:pt x="53945" y="101916"/>
                      <a:pt x="57125" y="105454"/>
                    </a:cubicBezTo>
                    <a:cubicBezTo>
                      <a:pt x="60279" y="108903"/>
                      <a:pt x="64082" y="111699"/>
                      <a:pt x="68315" y="113682"/>
                    </a:cubicBezTo>
                    <a:cubicBezTo>
                      <a:pt x="72889" y="115804"/>
                      <a:pt x="77883" y="116865"/>
                      <a:pt x="82924" y="11678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3" name="Freeform 52"/>
              <p:cNvSpPr/>
              <p:nvPr/>
            </p:nvSpPr>
            <p:spPr>
              <a:xfrm>
                <a:off x="10811231" y="-982557"/>
                <a:ext cx="166461" cy="221117"/>
              </a:xfrm>
              <a:custGeom>
                <a:avLst/>
                <a:gdLst>
                  <a:gd name="connsiteX0" fmla="*/ 47521 w 166461"/>
                  <a:gd name="connsiteY0" fmla="*/ 217394 h 221117"/>
                  <a:gd name="connsiteX1" fmla="*/ 0 w 166461"/>
                  <a:gd name="connsiteY1" fmla="*/ 217394 h 221117"/>
                  <a:gd name="connsiteX2" fmla="*/ 0 w 166461"/>
                  <a:gd name="connsiteY2" fmla="*/ 0 h 221117"/>
                  <a:gd name="connsiteX3" fmla="*/ 47521 w 166461"/>
                  <a:gd name="connsiteY3" fmla="*/ 0 h 221117"/>
                  <a:gd name="connsiteX4" fmla="*/ 47521 w 166461"/>
                  <a:gd name="connsiteY4" fmla="*/ 89121 h 221117"/>
                  <a:gd name="connsiteX5" fmla="*/ 54976 w 166461"/>
                  <a:gd name="connsiteY5" fmla="*/ 79495 h 221117"/>
                  <a:gd name="connsiteX6" fmla="*/ 65837 w 166461"/>
                  <a:gd name="connsiteY6" fmla="*/ 71421 h 221117"/>
                  <a:gd name="connsiteX7" fmla="*/ 79037 w 166461"/>
                  <a:gd name="connsiteY7" fmla="*/ 65985 h 221117"/>
                  <a:gd name="connsiteX8" fmla="*/ 93479 w 166461"/>
                  <a:gd name="connsiteY8" fmla="*/ 63967 h 221117"/>
                  <a:gd name="connsiteX9" fmla="*/ 123139 w 166461"/>
                  <a:gd name="connsiteY9" fmla="*/ 70023 h 221117"/>
                  <a:gd name="connsiteX10" fmla="*/ 146273 w 166461"/>
                  <a:gd name="connsiteY10" fmla="*/ 86479 h 221117"/>
                  <a:gd name="connsiteX11" fmla="*/ 161190 w 166461"/>
                  <a:gd name="connsiteY11" fmla="*/ 111327 h 221117"/>
                  <a:gd name="connsiteX12" fmla="*/ 161190 w 166461"/>
                  <a:gd name="connsiteY12" fmla="*/ 173754 h 221117"/>
                  <a:gd name="connsiteX13" fmla="*/ 146273 w 166461"/>
                  <a:gd name="connsiteY13" fmla="*/ 198602 h 221117"/>
                  <a:gd name="connsiteX14" fmla="*/ 123139 w 166461"/>
                  <a:gd name="connsiteY14" fmla="*/ 215058 h 221117"/>
                  <a:gd name="connsiteX15" fmla="*/ 93479 w 166461"/>
                  <a:gd name="connsiteY15" fmla="*/ 221113 h 221117"/>
                  <a:gd name="connsiteX16" fmla="*/ 79037 w 166461"/>
                  <a:gd name="connsiteY16" fmla="*/ 219096 h 221117"/>
                  <a:gd name="connsiteX17" fmla="*/ 65837 w 166461"/>
                  <a:gd name="connsiteY17" fmla="*/ 213830 h 221117"/>
                  <a:gd name="connsiteX18" fmla="*/ 54976 w 166461"/>
                  <a:gd name="connsiteY18" fmla="*/ 206066 h 221117"/>
                  <a:gd name="connsiteX19" fmla="*/ 47521 w 166461"/>
                  <a:gd name="connsiteY19" fmla="*/ 196285 h 221117"/>
                  <a:gd name="connsiteX20" fmla="*/ 47521 w 166461"/>
                  <a:gd name="connsiteY20" fmla="*/ 217394 h 221117"/>
                  <a:gd name="connsiteX21" fmla="*/ 83549 w 166461"/>
                  <a:gd name="connsiteY21" fmla="*/ 180744 h 221117"/>
                  <a:gd name="connsiteX22" fmla="*/ 97837 w 166461"/>
                  <a:gd name="connsiteY22" fmla="*/ 177641 h 221117"/>
                  <a:gd name="connsiteX23" fmla="*/ 109027 w 166461"/>
                  <a:gd name="connsiteY23" fmla="*/ 169412 h 221117"/>
                  <a:gd name="connsiteX24" fmla="*/ 116327 w 166461"/>
                  <a:gd name="connsiteY24" fmla="*/ 157297 h 221117"/>
                  <a:gd name="connsiteX25" fmla="*/ 118960 w 166461"/>
                  <a:gd name="connsiteY25" fmla="*/ 142547 h 221117"/>
                  <a:gd name="connsiteX26" fmla="*/ 109020 w 166461"/>
                  <a:gd name="connsiteY26" fmla="*/ 115836 h 221117"/>
                  <a:gd name="connsiteX27" fmla="*/ 97830 w 166461"/>
                  <a:gd name="connsiteY27" fmla="*/ 107450 h 221117"/>
                  <a:gd name="connsiteX28" fmla="*/ 83549 w 166461"/>
                  <a:gd name="connsiteY28" fmla="*/ 104330 h 221117"/>
                  <a:gd name="connsiteX29" fmla="*/ 68799 w 166461"/>
                  <a:gd name="connsiteY29" fmla="*/ 107433 h 221117"/>
                  <a:gd name="connsiteX30" fmla="*/ 57464 w 166461"/>
                  <a:gd name="connsiteY30" fmla="*/ 115819 h 221117"/>
                  <a:gd name="connsiteX31" fmla="*/ 47525 w 166461"/>
                  <a:gd name="connsiteY31" fmla="*/ 142530 h 221117"/>
                  <a:gd name="connsiteX32" fmla="*/ 50158 w 166461"/>
                  <a:gd name="connsiteY32" fmla="*/ 157281 h 221117"/>
                  <a:gd name="connsiteX33" fmla="*/ 57458 w 166461"/>
                  <a:gd name="connsiteY33" fmla="*/ 169396 h 221117"/>
                  <a:gd name="connsiteX34" fmla="*/ 68792 w 166461"/>
                  <a:gd name="connsiteY34" fmla="*/ 177624 h 221117"/>
                  <a:gd name="connsiteX35" fmla="*/ 83549 w 166461"/>
                  <a:gd name="connsiteY35" fmla="*/ 180744 h 2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61" h="221117">
                    <a:moveTo>
                      <a:pt x="47521" y="217394"/>
                    </a:moveTo>
                    <a:lnTo>
                      <a:pt x="0" y="217394"/>
                    </a:lnTo>
                    <a:lnTo>
                      <a:pt x="0" y="0"/>
                    </a:lnTo>
                    <a:lnTo>
                      <a:pt x="47521" y="0"/>
                    </a:lnTo>
                    <a:lnTo>
                      <a:pt x="47521" y="89121"/>
                    </a:lnTo>
                    <a:cubicBezTo>
                      <a:pt x="49557" y="85588"/>
                      <a:pt x="52065" y="82349"/>
                      <a:pt x="54976" y="79495"/>
                    </a:cubicBezTo>
                    <a:cubicBezTo>
                      <a:pt x="58195" y="76301"/>
                      <a:pt x="61852" y="73583"/>
                      <a:pt x="65837" y="71421"/>
                    </a:cubicBezTo>
                    <a:cubicBezTo>
                      <a:pt x="70022" y="69126"/>
                      <a:pt x="74449" y="67303"/>
                      <a:pt x="79037" y="65985"/>
                    </a:cubicBezTo>
                    <a:cubicBezTo>
                      <a:pt x="83732" y="64636"/>
                      <a:pt x="88594" y="63956"/>
                      <a:pt x="93479" y="63967"/>
                    </a:cubicBezTo>
                    <a:cubicBezTo>
                      <a:pt x="103684" y="63851"/>
                      <a:pt x="113796" y="65916"/>
                      <a:pt x="123139" y="70023"/>
                    </a:cubicBezTo>
                    <a:cubicBezTo>
                      <a:pt x="131891" y="73876"/>
                      <a:pt x="139768" y="79476"/>
                      <a:pt x="146273" y="86479"/>
                    </a:cubicBezTo>
                    <a:cubicBezTo>
                      <a:pt x="152855" y="93683"/>
                      <a:pt x="157923" y="102132"/>
                      <a:pt x="161190" y="111327"/>
                    </a:cubicBezTo>
                    <a:cubicBezTo>
                      <a:pt x="168219" y="131541"/>
                      <a:pt x="168219" y="153540"/>
                      <a:pt x="161190" y="173754"/>
                    </a:cubicBezTo>
                    <a:cubicBezTo>
                      <a:pt x="157923" y="182948"/>
                      <a:pt x="152855" y="191398"/>
                      <a:pt x="146273" y="198602"/>
                    </a:cubicBezTo>
                    <a:cubicBezTo>
                      <a:pt x="139768" y="205604"/>
                      <a:pt x="131891" y="211204"/>
                      <a:pt x="123139" y="215058"/>
                    </a:cubicBezTo>
                    <a:cubicBezTo>
                      <a:pt x="113796" y="219165"/>
                      <a:pt x="103684" y="221229"/>
                      <a:pt x="93479" y="221113"/>
                    </a:cubicBezTo>
                    <a:cubicBezTo>
                      <a:pt x="88594" y="221125"/>
                      <a:pt x="83732" y="220445"/>
                      <a:pt x="79037" y="219096"/>
                    </a:cubicBezTo>
                    <a:cubicBezTo>
                      <a:pt x="74471" y="217791"/>
                      <a:pt x="70048" y="216027"/>
                      <a:pt x="65837" y="213830"/>
                    </a:cubicBezTo>
                    <a:cubicBezTo>
                      <a:pt x="61863" y="211777"/>
                      <a:pt x="58205" y="209162"/>
                      <a:pt x="54976" y="206066"/>
                    </a:cubicBezTo>
                    <a:cubicBezTo>
                      <a:pt x="51987" y="203222"/>
                      <a:pt x="49471" y="199921"/>
                      <a:pt x="47521" y="196285"/>
                    </a:cubicBezTo>
                    <a:lnTo>
                      <a:pt x="47521" y="217394"/>
                    </a:lnTo>
                    <a:close/>
                    <a:moveTo>
                      <a:pt x="83549" y="180744"/>
                    </a:moveTo>
                    <a:cubicBezTo>
                      <a:pt x="88485" y="180798"/>
                      <a:pt x="93369" y="179738"/>
                      <a:pt x="97837" y="177641"/>
                    </a:cubicBezTo>
                    <a:cubicBezTo>
                      <a:pt x="102071" y="175659"/>
                      <a:pt x="105873" y="172863"/>
                      <a:pt x="109027" y="169412"/>
                    </a:cubicBezTo>
                    <a:cubicBezTo>
                      <a:pt x="112207" y="165875"/>
                      <a:pt x="114685" y="161763"/>
                      <a:pt x="116327" y="157297"/>
                    </a:cubicBezTo>
                    <a:cubicBezTo>
                      <a:pt x="118094" y="152582"/>
                      <a:pt x="118985" y="147583"/>
                      <a:pt x="118960" y="142547"/>
                    </a:cubicBezTo>
                    <a:cubicBezTo>
                      <a:pt x="119031" y="132726"/>
                      <a:pt x="115494" y="123221"/>
                      <a:pt x="109020" y="115836"/>
                    </a:cubicBezTo>
                    <a:cubicBezTo>
                      <a:pt x="105900" y="112308"/>
                      <a:pt x="102093" y="109454"/>
                      <a:pt x="97830" y="107450"/>
                    </a:cubicBezTo>
                    <a:cubicBezTo>
                      <a:pt x="93365" y="105351"/>
                      <a:pt x="88483" y="104284"/>
                      <a:pt x="83549" y="104330"/>
                    </a:cubicBezTo>
                    <a:cubicBezTo>
                      <a:pt x="78464" y="104267"/>
                      <a:pt x="73428" y="105327"/>
                      <a:pt x="68799" y="107433"/>
                    </a:cubicBezTo>
                    <a:cubicBezTo>
                      <a:pt x="64478" y="109408"/>
                      <a:pt x="60616" y="112264"/>
                      <a:pt x="57464" y="115819"/>
                    </a:cubicBezTo>
                    <a:cubicBezTo>
                      <a:pt x="50990" y="123205"/>
                      <a:pt x="47453" y="132710"/>
                      <a:pt x="47525" y="142530"/>
                    </a:cubicBezTo>
                    <a:cubicBezTo>
                      <a:pt x="47497" y="147567"/>
                      <a:pt x="48389" y="152565"/>
                      <a:pt x="50158" y="157281"/>
                    </a:cubicBezTo>
                    <a:cubicBezTo>
                      <a:pt x="51797" y="161748"/>
                      <a:pt x="54275" y="165859"/>
                      <a:pt x="57458" y="169396"/>
                    </a:cubicBezTo>
                    <a:cubicBezTo>
                      <a:pt x="60644" y="172873"/>
                      <a:pt x="64499" y="175671"/>
                      <a:pt x="68792" y="177624"/>
                    </a:cubicBezTo>
                    <a:cubicBezTo>
                      <a:pt x="73421" y="179740"/>
                      <a:pt x="78460" y="180806"/>
                      <a:pt x="83549" y="180744"/>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4" name="Freeform 53"/>
              <p:cNvSpPr/>
              <p:nvPr/>
            </p:nvSpPr>
            <p:spPr>
              <a:xfrm>
                <a:off x="10980956" y="-918926"/>
                <a:ext cx="134192" cy="157796"/>
              </a:xfrm>
              <a:custGeom>
                <a:avLst/>
                <a:gdLst>
                  <a:gd name="connsiteX0" fmla="*/ 86030 w 134192"/>
                  <a:gd name="connsiteY0" fmla="*/ 65556 h 157796"/>
                  <a:gd name="connsiteX1" fmla="*/ 104661 w 134192"/>
                  <a:gd name="connsiteY1" fmla="*/ 71612 h 157796"/>
                  <a:gd name="connsiteX2" fmla="*/ 119882 w 134192"/>
                  <a:gd name="connsiteY2" fmla="*/ 79689 h 157796"/>
                  <a:gd name="connsiteX3" fmla="*/ 130283 w 134192"/>
                  <a:gd name="connsiteY3" fmla="*/ 91645 h 157796"/>
                  <a:gd name="connsiteX4" fmla="*/ 134169 w 134192"/>
                  <a:gd name="connsiteY4" fmla="*/ 109658 h 157796"/>
                  <a:gd name="connsiteX5" fmla="*/ 128883 w 134192"/>
                  <a:gd name="connsiteY5" fmla="*/ 132176 h 157796"/>
                  <a:gd name="connsiteX6" fmla="*/ 114290 w 134192"/>
                  <a:gd name="connsiteY6" fmla="*/ 147086 h 157796"/>
                  <a:gd name="connsiteX7" fmla="*/ 92707 w 134192"/>
                  <a:gd name="connsiteY7" fmla="*/ 155313 h 157796"/>
                  <a:gd name="connsiteX8" fmla="*/ 66456 w 134192"/>
                  <a:gd name="connsiteY8" fmla="*/ 157794 h 157796"/>
                  <a:gd name="connsiteX9" fmla="*/ 15992 w 134192"/>
                  <a:gd name="connsiteY9" fmla="*/ 143820 h 157796"/>
                  <a:gd name="connsiteX10" fmla="*/ 0 w 134192"/>
                  <a:gd name="connsiteY10" fmla="*/ 103753 h 157796"/>
                  <a:gd name="connsiteX11" fmla="*/ 44101 w 134192"/>
                  <a:gd name="connsiteY11" fmla="*/ 103753 h 157796"/>
                  <a:gd name="connsiteX12" fmla="*/ 50778 w 134192"/>
                  <a:gd name="connsiteY12" fmla="*/ 120680 h 157796"/>
                  <a:gd name="connsiteX13" fmla="*/ 68018 w 134192"/>
                  <a:gd name="connsiteY13" fmla="*/ 125805 h 157796"/>
                  <a:gd name="connsiteX14" fmla="*/ 82144 w 134192"/>
                  <a:gd name="connsiteY14" fmla="*/ 122546 h 157796"/>
                  <a:gd name="connsiteX15" fmla="*/ 86373 w 134192"/>
                  <a:gd name="connsiteY15" fmla="*/ 117953 h 157796"/>
                  <a:gd name="connsiteX16" fmla="*/ 87582 w 134192"/>
                  <a:gd name="connsiteY16" fmla="*/ 111831 h 157796"/>
                  <a:gd name="connsiteX17" fmla="*/ 85249 w 134192"/>
                  <a:gd name="connsiteY17" fmla="*/ 104843 h 157796"/>
                  <a:gd name="connsiteX18" fmla="*/ 78105 w 134192"/>
                  <a:gd name="connsiteY18" fmla="*/ 99874 h 157796"/>
                  <a:gd name="connsiteX19" fmla="*/ 65684 w 134192"/>
                  <a:gd name="connsiteY19" fmla="*/ 95213 h 157796"/>
                  <a:gd name="connsiteX20" fmla="*/ 47520 w 134192"/>
                  <a:gd name="connsiteY20" fmla="*/ 89470 h 157796"/>
                  <a:gd name="connsiteX21" fmla="*/ 29813 w 134192"/>
                  <a:gd name="connsiteY21" fmla="*/ 83415 h 157796"/>
                  <a:gd name="connsiteX22" fmla="*/ 15059 w 134192"/>
                  <a:gd name="connsiteY22" fmla="*/ 75493 h 157796"/>
                  <a:gd name="connsiteX23" fmla="*/ 4972 w 134192"/>
                  <a:gd name="connsiteY23" fmla="*/ 63690 h 157796"/>
                  <a:gd name="connsiteX24" fmla="*/ 1238 w 134192"/>
                  <a:gd name="connsiteY24" fmla="*/ 45675 h 157796"/>
                  <a:gd name="connsiteX25" fmla="*/ 19098 w 134192"/>
                  <a:gd name="connsiteY25" fmla="*/ 11203 h 157796"/>
                  <a:gd name="connsiteX26" fmla="*/ 67389 w 134192"/>
                  <a:gd name="connsiteY26" fmla="*/ 13 h 157796"/>
                  <a:gd name="connsiteX27" fmla="*/ 95812 w 134192"/>
                  <a:gd name="connsiteY27" fmla="*/ 3897 h 157796"/>
                  <a:gd name="connsiteX28" fmla="*/ 115995 w 134192"/>
                  <a:gd name="connsiteY28" fmla="*/ 14610 h 157796"/>
                  <a:gd name="connsiteX29" fmla="*/ 127959 w 134192"/>
                  <a:gd name="connsiteY29" fmla="*/ 30762 h 157796"/>
                  <a:gd name="connsiteX30" fmla="*/ 131997 w 134192"/>
                  <a:gd name="connsiteY30" fmla="*/ 50638 h 157796"/>
                  <a:gd name="connsiteX31" fmla="*/ 85096 w 134192"/>
                  <a:gd name="connsiteY31" fmla="*/ 50638 h 157796"/>
                  <a:gd name="connsiteX32" fmla="*/ 80286 w 134192"/>
                  <a:gd name="connsiteY32" fmla="*/ 36196 h 157796"/>
                  <a:gd name="connsiteX33" fmla="*/ 73447 w 134192"/>
                  <a:gd name="connsiteY33" fmla="*/ 32079 h 157796"/>
                  <a:gd name="connsiteX34" fmla="*/ 65532 w 134192"/>
                  <a:gd name="connsiteY34" fmla="*/ 31072 h 157796"/>
                  <a:gd name="connsiteX35" fmla="*/ 53111 w 134192"/>
                  <a:gd name="connsiteY35" fmla="*/ 34333 h 157796"/>
                  <a:gd name="connsiteX36" fmla="*/ 49063 w 134192"/>
                  <a:gd name="connsiteY36" fmla="*/ 38645 h 157796"/>
                  <a:gd name="connsiteX37" fmla="*/ 47825 w 134192"/>
                  <a:gd name="connsiteY37" fmla="*/ 44427 h 157796"/>
                  <a:gd name="connsiteX38" fmla="*/ 50311 w 134192"/>
                  <a:gd name="connsiteY38" fmla="*/ 51105 h 157796"/>
                  <a:gd name="connsiteX39" fmla="*/ 57607 w 134192"/>
                  <a:gd name="connsiteY39" fmla="*/ 55920 h 157796"/>
                  <a:gd name="connsiteX40" fmla="*/ 69571 w 134192"/>
                  <a:gd name="connsiteY40" fmla="*/ 60268 h 157796"/>
                  <a:gd name="connsiteX41" fmla="*/ 86030 w 134192"/>
                  <a:gd name="connsiteY41" fmla="*/ 65556 h 15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4192" h="157796">
                    <a:moveTo>
                      <a:pt x="86030" y="65556"/>
                    </a:moveTo>
                    <a:cubicBezTo>
                      <a:pt x="92650" y="67419"/>
                      <a:pt x="98860" y="69438"/>
                      <a:pt x="104661" y="71612"/>
                    </a:cubicBezTo>
                    <a:cubicBezTo>
                      <a:pt x="110080" y="73587"/>
                      <a:pt x="115205" y="76305"/>
                      <a:pt x="119882" y="79689"/>
                    </a:cubicBezTo>
                    <a:cubicBezTo>
                      <a:pt x="124187" y="82857"/>
                      <a:pt x="127740" y="86941"/>
                      <a:pt x="130283" y="91645"/>
                    </a:cubicBezTo>
                    <a:cubicBezTo>
                      <a:pt x="133055" y="97233"/>
                      <a:pt x="134388" y="103424"/>
                      <a:pt x="134169" y="109658"/>
                    </a:cubicBezTo>
                    <a:cubicBezTo>
                      <a:pt x="134426" y="117499"/>
                      <a:pt x="132598" y="125268"/>
                      <a:pt x="128883" y="132176"/>
                    </a:cubicBezTo>
                    <a:cubicBezTo>
                      <a:pt x="125349" y="138298"/>
                      <a:pt x="120329" y="143426"/>
                      <a:pt x="114290" y="147086"/>
                    </a:cubicBezTo>
                    <a:cubicBezTo>
                      <a:pt x="107642" y="151086"/>
                      <a:pt x="100327" y="153872"/>
                      <a:pt x="92707" y="155313"/>
                    </a:cubicBezTo>
                    <a:cubicBezTo>
                      <a:pt x="84058" y="157011"/>
                      <a:pt x="75267" y="157842"/>
                      <a:pt x="66456" y="157794"/>
                    </a:cubicBezTo>
                    <a:cubicBezTo>
                      <a:pt x="45129" y="157794"/>
                      <a:pt x="28308" y="153137"/>
                      <a:pt x="15992" y="143820"/>
                    </a:cubicBezTo>
                    <a:cubicBezTo>
                      <a:pt x="3667" y="134503"/>
                      <a:pt x="0" y="121148"/>
                      <a:pt x="0" y="103753"/>
                    </a:cubicBezTo>
                    <a:lnTo>
                      <a:pt x="44101" y="103753"/>
                    </a:lnTo>
                    <a:cubicBezTo>
                      <a:pt x="44101" y="111627"/>
                      <a:pt x="46330" y="117268"/>
                      <a:pt x="50778" y="120680"/>
                    </a:cubicBezTo>
                    <a:cubicBezTo>
                      <a:pt x="55788" y="124271"/>
                      <a:pt x="61855" y="126075"/>
                      <a:pt x="68018" y="125805"/>
                    </a:cubicBezTo>
                    <a:cubicBezTo>
                      <a:pt x="72933" y="126016"/>
                      <a:pt x="77819" y="124890"/>
                      <a:pt x="82144" y="122546"/>
                    </a:cubicBezTo>
                    <a:cubicBezTo>
                      <a:pt x="83953" y="121433"/>
                      <a:pt x="85411" y="119844"/>
                      <a:pt x="86373" y="117953"/>
                    </a:cubicBezTo>
                    <a:cubicBezTo>
                      <a:pt x="87325" y="116063"/>
                      <a:pt x="87744" y="113943"/>
                      <a:pt x="87582" y="111831"/>
                    </a:cubicBezTo>
                    <a:cubicBezTo>
                      <a:pt x="87706" y="109292"/>
                      <a:pt x="86877" y="106800"/>
                      <a:pt x="85249" y="104843"/>
                    </a:cubicBezTo>
                    <a:cubicBezTo>
                      <a:pt x="83220" y="102739"/>
                      <a:pt x="80791" y="101051"/>
                      <a:pt x="78105" y="99874"/>
                    </a:cubicBezTo>
                    <a:cubicBezTo>
                      <a:pt x="74085" y="98014"/>
                      <a:pt x="69933" y="96456"/>
                      <a:pt x="65684" y="95213"/>
                    </a:cubicBezTo>
                    <a:cubicBezTo>
                      <a:pt x="60608" y="93660"/>
                      <a:pt x="54550" y="91745"/>
                      <a:pt x="47520" y="89470"/>
                    </a:cubicBezTo>
                    <a:cubicBezTo>
                      <a:pt x="41310" y="87605"/>
                      <a:pt x="35404" y="85586"/>
                      <a:pt x="29813" y="83415"/>
                    </a:cubicBezTo>
                    <a:cubicBezTo>
                      <a:pt x="24574" y="81429"/>
                      <a:pt x="19612" y="78766"/>
                      <a:pt x="15059" y="75493"/>
                    </a:cubicBezTo>
                    <a:cubicBezTo>
                      <a:pt x="10820" y="72398"/>
                      <a:pt x="7372" y="68357"/>
                      <a:pt x="4972" y="63690"/>
                    </a:cubicBezTo>
                    <a:cubicBezTo>
                      <a:pt x="2295" y="58072"/>
                      <a:pt x="1019" y="51893"/>
                      <a:pt x="1238" y="45675"/>
                    </a:cubicBezTo>
                    <a:cubicBezTo>
                      <a:pt x="1238" y="30147"/>
                      <a:pt x="7191" y="18656"/>
                      <a:pt x="19098" y="11203"/>
                    </a:cubicBezTo>
                    <a:cubicBezTo>
                      <a:pt x="31004" y="3750"/>
                      <a:pt x="47101" y="20"/>
                      <a:pt x="67389" y="13"/>
                    </a:cubicBezTo>
                    <a:cubicBezTo>
                      <a:pt x="77010" y="-148"/>
                      <a:pt x="86592" y="1162"/>
                      <a:pt x="95812" y="3897"/>
                    </a:cubicBezTo>
                    <a:cubicBezTo>
                      <a:pt x="103194" y="6061"/>
                      <a:pt x="110061" y="9706"/>
                      <a:pt x="115995" y="14610"/>
                    </a:cubicBezTo>
                    <a:cubicBezTo>
                      <a:pt x="121168" y="19012"/>
                      <a:pt x="125254" y="24537"/>
                      <a:pt x="127959" y="30762"/>
                    </a:cubicBezTo>
                    <a:cubicBezTo>
                      <a:pt x="130654" y="37037"/>
                      <a:pt x="132036" y="43805"/>
                      <a:pt x="131997" y="50638"/>
                    </a:cubicBezTo>
                    <a:lnTo>
                      <a:pt x="85096" y="50638"/>
                    </a:lnTo>
                    <a:cubicBezTo>
                      <a:pt x="85430" y="45382"/>
                      <a:pt x="83696" y="40204"/>
                      <a:pt x="80286" y="36196"/>
                    </a:cubicBezTo>
                    <a:cubicBezTo>
                      <a:pt x="78315" y="34364"/>
                      <a:pt x="75990" y="32961"/>
                      <a:pt x="73447" y="32079"/>
                    </a:cubicBezTo>
                    <a:cubicBezTo>
                      <a:pt x="70904" y="31197"/>
                      <a:pt x="68208" y="30854"/>
                      <a:pt x="65532" y="31072"/>
                    </a:cubicBezTo>
                    <a:cubicBezTo>
                      <a:pt x="61160" y="30965"/>
                      <a:pt x="56855" y="32096"/>
                      <a:pt x="53111" y="34333"/>
                    </a:cubicBezTo>
                    <a:cubicBezTo>
                      <a:pt x="51387" y="35375"/>
                      <a:pt x="49997" y="36866"/>
                      <a:pt x="49063" y="38645"/>
                    </a:cubicBezTo>
                    <a:cubicBezTo>
                      <a:pt x="48130" y="40424"/>
                      <a:pt x="47701" y="42423"/>
                      <a:pt x="47825" y="44427"/>
                    </a:cubicBezTo>
                    <a:cubicBezTo>
                      <a:pt x="47739" y="46894"/>
                      <a:pt x="48635" y="49295"/>
                      <a:pt x="50311" y="51105"/>
                    </a:cubicBezTo>
                    <a:cubicBezTo>
                      <a:pt x="52407" y="53166"/>
                      <a:pt x="54893" y="54802"/>
                      <a:pt x="57607" y="55920"/>
                    </a:cubicBezTo>
                    <a:cubicBezTo>
                      <a:pt x="61503" y="57620"/>
                      <a:pt x="65494" y="59072"/>
                      <a:pt x="69571" y="60268"/>
                    </a:cubicBezTo>
                    <a:cubicBezTo>
                      <a:pt x="74324" y="61727"/>
                      <a:pt x="79810" y="63489"/>
                      <a:pt x="86030" y="65556"/>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sp>
          <p:nvSpPr>
            <p:cNvPr id="46" name="Oval 45"/>
            <p:cNvSpPr/>
            <p:nvPr/>
          </p:nvSpPr>
          <p:spPr>
            <a:xfrm>
              <a:off x="717822" y="2700763"/>
              <a:ext cx="123412" cy="123412"/>
            </a:xfrm>
            <a:prstGeom prst="ellipse">
              <a:avLst/>
            </a:prstGeom>
            <a:solidFill>
              <a:srgbClr val="2E0058">
                <a:lumMod val="50000"/>
                <a:lumOff val="50000"/>
              </a:srgbClr>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grpSp>
      <p:grpSp>
        <p:nvGrpSpPr>
          <p:cNvPr id="55" name="Group 54"/>
          <p:cNvGrpSpPr/>
          <p:nvPr/>
        </p:nvGrpSpPr>
        <p:grpSpPr>
          <a:xfrm>
            <a:off x="8770362" y="2252105"/>
            <a:ext cx="1460023" cy="2142434"/>
            <a:chOff x="7681227" y="2714019"/>
            <a:chExt cx="1460023" cy="2142434"/>
          </a:xfrm>
        </p:grpSpPr>
        <p:sp>
          <p:nvSpPr>
            <p:cNvPr id="56" name="TextBox 55"/>
            <p:cNvSpPr txBox="1"/>
            <p:nvPr/>
          </p:nvSpPr>
          <p:spPr>
            <a:xfrm>
              <a:off x="7681227" y="3894010"/>
              <a:ext cx="1460023" cy="962443"/>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Large</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err="1">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Mixtral</a:t>
              </a: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8x7B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7" name="Oval 56"/>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pic>
        <p:nvPicPr>
          <p:cNvPr id="58" name="Picture 2" descr="Mistral AI: A Multilingual LLM Model | Medium"/>
          <p:cNvPicPr>
            <a:picLocks noChangeAspect="1" noChangeArrowheads="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90031" y="1844613"/>
            <a:ext cx="830094" cy="27432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8770361" y="2679415"/>
            <a:ext cx="1588355" cy="738664"/>
          </a:xfrm>
          <a:prstGeom prst="rect">
            <a:avLst/>
          </a:prstGeom>
          <a:noFill/>
        </p:spPr>
        <p:txBody>
          <a:bodyPr wrap="square" lIns="0" tIns="0" rIns="0" bIns="0">
            <a:spAutoFit/>
          </a:bodyPr>
          <a:lstStyle>
            <a:defPPr>
              <a:defRPr lang="en-US"/>
            </a:defPPr>
            <a:lvl1pPr>
              <a:defRPr sz="14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a:t>
            </a: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Q&amp;A, text classification, text completion, code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60" name="Graphic 59"/>
          <p:cNvPicPr/>
          <p:nvPr/>
        </p:nvPicPr>
        <p:blipFill>
          <a:blip r:embed="rId8">
            <a:extLst>
              <a:ext uri="{96DAC541-7B7A-43D3-8B79-37D633B846F1}">
                <asvg:svgBlip xmlns:asvg="http://schemas.microsoft.com/office/drawing/2016/SVG/main" r:embed="rId9"/>
              </a:ext>
            </a:extLst>
          </a:blip>
          <a:srcRect t="756" b="756"/>
          <a:stretch>
            <a:fillRect/>
          </a:stretch>
        </p:blipFill>
        <p:spPr>
          <a:xfrm>
            <a:off x="3132111" y="405826"/>
            <a:ext cx="605646" cy="6194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B2A"/>
        </a:solidFill>
        <a:effectLst/>
      </p:bgPr>
    </p:bg>
    <p:spTree>
      <p:nvGrpSpPr>
        <p:cNvPr id="1" name=""/>
        <p:cNvGrpSpPr/>
        <p:nvPr/>
      </p:nvGrpSpPr>
      <p:grpSpPr>
        <a:xfrm>
          <a:off x="0" y="0"/>
          <a:ext cx="0" cy="0"/>
          <a:chOff x="0" y="0"/>
          <a:chExt cx="0" cy="0"/>
        </a:xfrm>
      </p:grpSpPr>
      <p:sp>
        <p:nvSpPr>
          <p:cNvPr id="3" name="Title 2"/>
          <p:cNvSpPr>
            <a:spLocks noGrp="1"/>
          </p:cNvSpPr>
          <p:nvPr/>
        </p:nvSpPr>
        <p:spPr>
          <a:xfrm>
            <a:off x="425038" y="342900"/>
            <a:ext cx="11424061" cy="64717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solidFill>
                  <a:schemeClr val="bg1"/>
                </a:solidFill>
              </a:rPr>
              <a:t>How does a foundation model work?</a:t>
            </a:r>
            <a:endParaRPr lang="en-US" dirty="0">
              <a:solidFill>
                <a:schemeClr val="bg1"/>
              </a:solidFill>
            </a:endParaRPr>
          </a:p>
        </p:txBody>
      </p:sp>
      <p:sp>
        <p:nvSpPr>
          <p:cNvPr id="32" name="Rectangle 31"/>
          <p:cNvSpPr/>
          <p:nvPr/>
        </p:nvSpPr>
        <p:spPr>
          <a:xfrm>
            <a:off x="551950" y="2008685"/>
            <a:ext cx="1515395" cy="2192231"/>
          </a:xfrm>
          <a:prstGeom prst="rect">
            <a:avLst/>
          </a:prstGeom>
          <a:noFill/>
          <a:ln w="19050">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33" name="TextBox 32"/>
          <p:cNvSpPr txBox="1"/>
          <p:nvPr/>
        </p:nvSpPr>
        <p:spPr>
          <a:xfrm>
            <a:off x="763300" y="1805539"/>
            <a:ext cx="1079130" cy="400110"/>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4" name="TextBox 33"/>
          <p:cNvSpPr txBox="1"/>
          <p:nvPr/>
        </p:nvSpPr>
        <p:spPr>
          <a:xfrm>
            <a:off x="459681" y="2199571"/>
            <a:ext cx="1686369" cy="2031325"/>
          </a:xfrm>
          <a:prstGeom prst="rect">
            <a:avLst/>
          </a:prstGeom>
          <a:noFill/>
        </p:spPr>
        <p:txBody>
          <a:bodyPr wrap="square" lIns="0" rIns="0" rtlCol="0">
            <a:spAutoFit/>
          </a:bodyPr>
          <a:lstStyle>
            <a:defPPr>
              <a:defRPr lang="en-US"/>
            </a:defPPr>
            <a:lvl1pPr algn="ctr">
              <a:defRPr sz="16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Text</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Images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Speech</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Structured data</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3D signals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p:txBody>
      </p:sp>
      <p:cxnSp>
        <p:nvCxnSpPr>
          <p:cNvPr id="35" name="Straight Arrow Connector 34"/>
          <p:cNvCxnSpPr/>
          <p:nvPr/>
        </p:nvCxnSpPr>
        <p:spPr>
          <a:xfrm>
            <a:off x="2600883" y="3307703"/>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40927" y="4285309"/>
            <a:ext cx="1479804" cy="892552"/>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Pre-train</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weeks or even months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37" name="Graphic 250"/>
          <p:cNvGrpSpPr>
            <a:grpSpLocks noChangeAspect="1"/>
          </p:cNvGrpSpPr>
          <p:nvPr/>
        </p:nvGrpSpPr>
        <p:grpSpPr>
          <a:xfrm>
            <a:off x="3598611" y="2557382"/>
            <a:ext cx="1478991" cy="1478991"/>
            <a:chOff x="9704553" y="322847"/>
            <a:chExt cx="643689" cy="643689"/>
          </a:xfrm>
        </p:grpSpPr>
        <p:sp>
          <p:nvSpPr>
            <p:cNvPr id="38" name="Freeform: Shape 37"/>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39" name="Freeform: Shape 38"/>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0" name="Freeform: Shape 39"/>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1" name="Freeform: Shape 40"/>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2" name="Freeform: Shape 41"/>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3" name="Freeform: Shape 42"/>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4" name="Freeform: Shape 43"/>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5" name="Freeform: Shape 44"/>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6" name="Freeform: Shape 45"/>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7" name="Freeform: Shape 46"/>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8" name="Freeform: Shape 47"/>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9" name="Freeform: Shape 48"/>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0" name="Freeform: Shape 49"/>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1" name="Freeform: Shape 50"/>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2" name="Freeform: Shape 51"/>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3" name="Freeform: Shape 52"/>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4" name="Freeform: Shape 53"/>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7" name="Freeform: Shape 56"/>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1" name="Freeform: Shape 60"/>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2" name="Freeform: Shape 61"/>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cxnSp>
        <p:nvCxnSpPr>
          <p:cNvPr id="75" name="Straight Arrow Connector 74"/>
          <p:cNvCxnSpPr/>
          <p:nvPr/>
        </p:nvCxnSpPr>
        <p:spPr>
          <a:xfrm flipV="1">
            <a:off x="8248781" y="3351084"/>
            <a:ext cx="731520" cy="1"/>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170028" y="4151645"/>
            <a:ext cx="1791121" cy="1261884"/>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 for specific tasks and domains</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hours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87" name="Graphic 190"/>
          <p:cNvGrpSpPr>
            <a:grpSpLocks noChangeAspect="1"/>
          </p:cNvGrpSpPr>
          <p:nvPr/>
        </p:nvGrpSpPr>
        <p:grpSpPr>
          <a:xfrm>
            <a:off x="10299088" y="2392812"/>
            <a:ext cx="873805" cy="873805"/>
            <a:chOff x="6982603" y="4250234"/>
            <a:chExt cx="643689" cy="643689"/>
          </a:xfrm>
        </p:grpSpPr>
        <p:sp>
          <p:nvSpPr>
            <p:cNvPr id="88" name="Freeform: Shape 87"/>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89" name="Freeform: Shape 88"/>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0" name="Freeform: Shape 89"/>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1" name="Freeform: Shape 90"/>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2" name="Freeform: Shape 91"/>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3" name="Freeform: Shape 92"/>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4" name="Freeform: Shape 93"/>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95" name="Graphic 250"/>
          <p:cNvGrpSpPr>
            <a:grpSpLocks noChangeAspect="1"/>
          </p:cNvGrpSpPr>
          <p:nvPr/>
        </p:nvGrpSpPr>
        <p:grpSpPr>
          <a:xfrm>
            <a:off x="9274329" y="2558861"/>
            <a:ext cx="1478991" cy="1478991"/>
            <a:chOff x="9704553" y="322847"/>
            <a:chExt cx="643689" cy="643689"/>
          </a:xfrm>
        </p:grpSpPr>
        <p:sp>
          <p:nvSpPr>
            <p:cNvPr id="96" name="Freeform: Shape 95"/>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7" name="Freeform: Shape 96"/>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8" name="Freeform: Shape 97"/>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9" name="Freeform: Shape 98"/>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0" name="Freeform: Shape 99"/>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1" name="Freeform: Shape 100"/>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2" name="Freeform: Shape 101"/>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3" name="Freeform: Shape 102"/>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4" name="Freeform: Shape 103"/>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5" name="Freeform: Shape 104"/>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6" name="Freeform: Shape 105"/>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7" name="Freeform: Shape 106"/>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8" name="Freeform: Shape 107"/>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9" name="Freeform: Shape 108"/>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0" name="Freeform: Shape 109"/>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1" name="Freeform: Shape 110"/>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2" name="Freeform: Shape 111"/>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3" name="Freeform: Shape 112"/>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4" name="Freeform: Shape 113"/>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5" name="Freeform: Shape 114"/>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117" name="TextBox 116"/>
          <p:cNvSpPr txBox="1"/>
          <p:nvPr/>
        </p:nvSpPr>
        <p:spPr>
          <a:xfrm>
            <a:off x="488364" y="4334873"/>
            <a:ext cx="1686369"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Gather data at scale</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19" name="Straight Arrow Connector 118"/>
          <p:cNvCxnSpPr/>
          <p:nvPr/>
        </p:nvCxnSpPr>
        <p:spPr>
          <a:xfrm>
            <a:off x="5198647" y="3340507"/>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391694" y="4302216"/>
            <a:ext cx="1479804"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Evaluate model</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21" name="Graphic 250"/>
          <p:cNvGrpSpPr>
            <a:grpSpLocks noChangeAspect="1"/>
          </p:cNvGrpSpPr>
          <p:nvPr/>
        </p:nvGrpSpPr>
        <p:grpSpPr>
          <a:xfrm>
            <a:off x="6340336" y="2681982"/>
            <a:ext cx="1478991" cy="1478991"/>
            <a:chOff x="9704553" y="322847"/>
            <a:chExt cx="643689" cy="643689"/>
          </a:xfrm>
        </p:grpSpPr>
        <p:sp>
          <p:nvSpPr>
            <p:cNvPr id="122" name="Freeform: Shape 121"/>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3" name="Freeform: Shape 122"/>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4" name="Freeform: Shape 123"/>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5" name="Freeform: Shape 124"/>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6" name="Freeform: Shape 125"/>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7" name="Freeform: Shape 126"/>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8" name="Freeform: Shape 127"/>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9" name="Freeform: Shape 128"/>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0" name="Freeform: Shape 129"/>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1" name="Freeform: Shape 130"/>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2" name="Freeform: Shape 131"/>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3" name="Freeform: Shape 132"/>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4" name="Freeform: Shape 133"/>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5" name="Freeform: Shape 134"/>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6" name="Freeform: Shape 135"/>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7" name="Freeform: Shape 136"/>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8" name="Freeform: Shape 137"/>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9" name="Freeform: Shape 138"/>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0" name="Freeform: Shape 139"/>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1" name="Freeform: Shape 140"/>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142" name="Graphic 172"/>
          <p:cNvGrpSpPr>
            <a:grpSpLocks noChangeAspect="1"/>
          </p:cNvGrpSpPr>
          <p:nvPr/>
        </p:nvGrpSpPr>
        <p:grpSpPr>
          <a:xfrm>
            <a:off x="7207443" y="2600409"/>
            <a:ext cx="541759" cy="531137"/>
            <a:chOff x="1685010" y="4353546"/>
            <a:chExt cx="443180" cy="434491"/>
          </a:xfrm>
        </p:grpSpPr>
        <p:sp>
          <p:nvSpPr>
            <p:cNvPr id="143" name="Freeform: Shape 142"/>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4" name="Freeform: Shape 143"/>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5" name="Freeform: Shape 144"/>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6" name="Freeform: Shape 145"/>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7" name="Freeform: Shape 146"/>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8" name="Freeform: Shape 147"/>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28" name="Left Brace 27"/>
          <p:cNvSpPr/>
          <p:nvPr/>
        </p:nvSpPr>
        <p:spPr>
          <a:xfrm rot="16200000" flipH="1">
            <a:off x="7247665" y="-1557487"/>
            <a:ext cx="94072" cy="7374534"/>
          </a:xfrm>
          <a:prstGeom prst="lef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Amazon Ember Display"/>
              <a:ea typeface="+mn-ea"/>
              <a:cs typeface="+mn-cs"/>
            </a:endParaRPr>
          </a:p>
        </p:txBody>
      </p:sp>
      <p:sp>
        <p:nvSpPr>
          <p:cNvPr id="65" name="TextBox 64"/>
          <p:cNvSpPr txBox="1"/>
          <p:nvPr/>
        </p:nvSpPr>
        <p:spPr>
          <a:xfrm>
            <a:off x="5783363" y="1728614"/>
            <a:ext cx="1793825" cy="707886"/>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Foundation model</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 Amazon Bedrock </a:t>
            </a:r>
            <a:r>
              <a:rPr lang="en-US" sz="2000">
                <a:solidFill>
                  <a:schemeClr val="bg1"/>
                </a:solidFill>
              </a:rPr>
              <a:t> </a:t>
            </a:r>
            <a:r>
              <a:rPr lang="en-US" sz="2000" b="1">
                <a:solidFill>
                  <a:schemeClr val="bg1"/>
                </a:solidFill>
              </a:rPr>
              <a:t>Se</a:t>
            </a:r>
            <a:r>
              <a:rPr lang="pt-PT" altLang="en-US" sz="2000" b="1">
                <a:solidFill>
                  <a:schemeClr val="bg1"/>
                </a:solidFill>
              </a:rPr>
              <a:t>rveless </a:t>
            </a:r>
            <a:r>
              <a:rPr lang="en-US" sz="2000" b="1">
                <a:solidFill>
                  <a:schemeClr val="bg1"/>
                </a:solidFill>
              </a:rPr>
              <a:t> </a:t>
            </a:r>
            <a:r>
              <a:rPr lang="pt-PT" altLang="en-US" sz="2000" b="1">
                <a:solidFill>
                  <a:schemeClr val="bg1"/>
                </a:solidFill>
              </a:rPr>
              <a:t>Basic Architecture</a:t>
            </a:r>
            <a:endParaRPr lang="pt-PT" altLang="en-US" sz="2000" b="1">
              <a:solidFill>
                <a:schemeClr val="bg1"/>
              </a:solidFill>
            </a:endParaRPr>
          </a:p>
        </p:txBody>
      </p:sp>
      <p:sp>
        <p:nvSpPr>
          <p:cNvPr id="49" name="Rectangle 48"/>
          <p:cNvSpPr/>
          <p:nvPr/>
        </p:nvSpPr>
        <p:spPr>
          <a:xfrm>
            <a:off x="2870200" y="13163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3442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54327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44312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44310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2431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59" name="TextBox 12"/>
          <p:cNvSpPr txBox="1">
            <a:spLocks noChangeArrowheads="1"/>
          </p:cNvSpPr>
          <p:nvPr/>
        </p:nvSpPr>
        <p:spPr bwMode="auto">
          <a:xfrm>
            <a:off x="8192135" y="5433060"/>
            <a:ext cx="1861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48120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48120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109470"/>
            <a:ext cx="7867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statics Pages</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873217" y="1307148"/>
            <a:ext cx="381000" cy="381000"/>
          </a:xfrm>
          <a:prstGeom prst="rect">
            <a:avLst/>
          </a:prstGeom>
        </p:spPr>
      </p:pic>
      <p:sp>
        <p:nvSpPr>
          <p:cNvPr id="163851" name="TextBox 11"/>
          <p:cNvSpPr txBox="1">
            <a:spLocks noChangeArrowheads="1"/>
          </p:cNvSpPr>
          <p:nvPr/>
        </p:nvSpPr>
        <p:spPr bwMode="auto">
          <a:xfrm>
            <a:off x="3166110" y="271653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 Box 8"/>
          <p:cNvSpPr txBox="1"/>
          <p:nvPr/>
        </p:nvSpPr>
        <p:spPr>
          <a:xfrm>
            <a:off x="1748155" y="4634230"/>
            <a:ext cx="90741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Text Generation</a:t>
            </a:r>
            <a:endParaRPr lang="pt-PT" altLang="en-US" sz="800">
              <a:solidFill>
                <a:schemeClr val="bg1"/>
              </a:solidFill>
              <a:latin typeface="Inter Light" panose="02000403000000020004" charset="0"/>
              <a:cs typeface="Inter Light" panose="02000403000000020004" charset="0"/>
            </a:endParaRPr>
          </a:p>
        </p:txBody>
      </p:sp>
      <p:sp>
        <p:nvSpPr>
          <p:cNvPr id="60" name="Freeform 59"/>
          <p:cNvSpPr/>
          <p:nvPr/>
        </p:nvSpPr>
        <p:spPr>
          <a:xfrm flipH="1">
            <a:off x="1158875" y="23482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197610" y="3905250"/>
            <a:ext cx="233870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flipV="1">
            <a:off x="440690" y="603885"/>
            <a:ext cx="6210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Box 39"/>
          <p:cNvSpPr txBox="1">
            <a:spLocks noChangeArrowheads="1"/>
          </p:cNvSpPr>
          <p:nvPr/>
        </p:nvSpPr>
        <p:spPr bwMode="auto">
          <a:xfrm>
            <a:off x="885190" y="3571875"/>
            <a:ext cx="653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n-lt"/>
                <a:cs typeface="+mn-lt"/>
              </a:rPr>
              <a:t>User</a:t>
            </a:r>
            <a:r>
              <a:rPr lang="pt-PT" altLang="en-US" sz="1200">
                <a:solidFill>
                  <a:schemeClr val="bg1"/>
                </a:solidFill>
                <a:latin typeface="+mn-lt"/>
                <a:cs typeface="+mn-lt"/>
              </a:rPr>
              <a:t>s</a:t>
            </a:r>
            <a:endParaRPr lang="pt-PT" altLang="en-US" sz="1200">
              <a:solidFill>
                <a:schemeClr val="bg1"/>
              </a:solidFill>
              <a:latin typeface="+mn-lt"/>
              <a:cs typeface="+mn-lt"/>
            </a:endParaRPr>
          </a:p>
        </p:txBody>
      </p:sp>
      <p:pic>
        <p:nvPicPr>
          <p:cNvPr id="11" name="Graphic 23" descr="Users resource icon for the General Icons category."/>
          <p:cNvPicPr>
            <a:picLocks noChangeAspect="1" noChangeArrowheads="1"/>
          </p:cNvPicPr>
          <p:nvPr/>
        </p:nvPicPr>
        <p:blipFill>
          <a:blip r:embed="rId5"/>
          <a:srcRect/>
          <a:stretch>
            <a:fillRect/>
          </a:stretch>
        </p:blipFill>
        <p:spPr bwMode="auto">
          <a:xfrm flipH="1">
            <a:off x="9345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descr="Bucket with objects resource icon for the S3 service."/>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627755" y="205486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8"/>
          <a:srcRect/>
          <a:stretch>
            <a:fillRect/>
          </a:stretch>
        </p:blipFill>
        <p:spPr>
          <a:xfrm>
            <a:off x="8570278" y="4430713"/>
            <a:ext cx="762000" cy="762000"/>
          </a:xfrm>
          <a:prstGeom prst="rect">
            <a:avLst/>
          </a:prstGeom>
        </p:spPr>
      </p:pic>
      <p:pic>
        <p:nvPicPr>
          <p:cNvPr id="32" name="Picture 31"/>
          <p:cNvPicPr>
            <a:picLocks noChangeAspect="1"/>
          </p:cNvPicPr>
          <p:nvPr/>
        </p:nvPicPr>
        <p:blipFill>
          <a:blip r:embed="rId9"/>
          <a:stretch>
            <a:fillRect/>
          </a:stretch>
        </p:blipFill>
        <p:spPr>
          <a:xfrm>
            <a:off x="-9525" y="-10160"/>
            <a:ext cx="106680" cy="6829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966660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srcRect/>
          <a:stretch>
            <a:fillRect/>
          </a:stretch>
        </p:blipFill>
        <p:spPr>
          <a:xfrm>
            <a:off x="1980407" y="905193"/>
            <a:ext cx="381000" cy="381000"/>
          </a:xfrm>
          <a:prstGeom prst="rect">
            <a:avLst/>
          </a:prstGeom>
        </p:spPr>
      </p:pic>
      <p:pic>
        <p:nvPicPr>
          <p:cNvPr id="6760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55" y="308927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289560" y="377698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3067050" y="5330825"/>
            <a:ext cx="9899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 User</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5830019" y="1938655"/>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Extract Document Metadata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26175" y="14592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808855" y="3422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85610" y="3427730"/>
            <a:ext cx="297561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3851" name="TextBox 11"/>
          <p:cNvSpPr txBox="1">
            <a:spLocks noChangeArrowheads="1"/>
          </p:cNvSpPr>
          <p:nvPr/>
        </p:nvSpPr>
        <p:spPr bwMode="auto">
          <a:xfrm>
            <a:off x="3949700" y="187960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31" descr="Bucket with objects resource icon for the S3 service."/>
          <p:cNvPicPr>
            <a:picLocks noChangeAspect="1" noChangeArrowheads="1"/>
          </p:cNvPicPr>
          <p:nvPr/>
        </p:nvPicPr>
        <p:blipFill>
          <a:blip r:embed="rId5"/>
          <a:srcRect/>
          <a:stretch>
            <a:fillRect/>
          </a:stretch>
        </p:blipFill>
        <p:spPr bwMode="auto">
          <a:xfrm>
            <a:off x="4412615" y="135763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10" descr="AWS Amplify service icon."/>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357438" y="29597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p:cNvSpPr txBox="1">
            <a:spLocks noChangeArrowheads="1"/>
          </p:cNvSpPr>
          <p:nvPr/>
        </p:nvSpPr>
        <p:spPr bwMode="auto">
          <a:xfrm>
            <a:off x="2079625" y="3710940"/>
            <a:ext cx="16256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j-lt"/>
                <a:ea typeface="Amazon Ember" panose="020B0603020204020204" pitchFamily="34" charset="0"/>
                <a:cs typeface="+mj-lt"/>
              </a:rPr>
              <a:t>AWS Amplify</a:t>
            </a:r>
            <a:r>
              <a:rPr lang="pt-PT" altLang="en-US" sz="1200">
                <a:solidFill>
                  <a:schemeClr val="bg1"/>
                </a:solidFill>
                <a:latin typeface="+mj-lt"/>
                <a:ea typeface="Amazon Ember" panose="020B0603020204020204" pitchFamily="34" charset="0"/>
                <a:cs typeface="+mj-lt"/>
              </a:rPr>
              <a:t> Hosting</a:t>
            </a:r>
            <a:endParaRPr lang="pt-PT" altLang="en-US" sz="1200">
              <a:solidFill>
                <a:schemeClr val="bg1"/>
              </a:solidFill>
              <a:latin typeface="+mj-lt"/>
              <a:ea typeface="Amazon Ember" panose="020B0603020204020204" pitchFamily="34" charset="0"/>
              <a:cs typeface="+mj-lt"/>
            </a:endParaRPr>
          </a:p>
          <a:p>
            <a:pPr algn="ctr" eaLnBrk="1" hangingPunct="1"/>
            <a:r>
              <a:rPr lang="pt-PT" altLang="en-US" sz="1200">
                <a:solidFill>
                  <a:schemeClr val="bg1"/>
                </a:solidFill>
                <a:latin typeface="+mj-lt"/>
                <a:ea typeface="Amazon Ember" panose="020B0603020204020204" pitchFamily="34" charset="0"/>
                <a:cs typeface="+mj-lt"/>
              </a:rPr>
              <a:t>React Application</a:t>
            </a:r>
            <a:endParaRPr lang="pt-PT" altLang="en-US" sz="1200">
              <a:solidFill>
                <a:schemeClr val="bg1"/>
              </a:solidFill>
              <a:latin typeface="+mj-lt"/>
              <a:ea typeface="Amazon Ember" panose="020B0603020204020204" pitchFamily="34" charset="0"/>
              <a:cs typeface="+mj-lt"/>
            </a:endParaRPr>
          </a:p>
        </p:txBody>
      </p:sp>
      <p:pic>
        <p:nvPicPr>
          <p:cNvPr id="20" name="Graphic 17"/>
          <p:cNvPicPr>
            <a:picLocks noChangeAspect="1" noChangeArrowheads="1"/>
          </p:cNvPicPr>
          <p:nvPr/>
        </p:nvPicPr>
        <p:blipFill>
          <a:blip r:embed="rId8"/>
          <a:srcRect/>
          <a:stretch>
            <a:fillRect/>
          </a:stretch>
        </p:blipFill>
        <p:spPr bwMode="auto">
          <a:xfrm>
            <a:off x="4304661" y="2952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870325" y="377063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755" y="51917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4019550" y="59423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5059680" y="1687830"/>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5" name="TextBox 22"/>
          <p:cNvSpPr txBox="1">
            <a:spLocks noChangeArrowheads="1"/>
          </p:cNvSpPr>
          <p:nvPr/>
        </p:nvSpPr>
        <p:spPr bwMode="auto">
          <a:xfrm>
            <a:off x="7724775" y="1865630"/>
            <a:ext cx="11677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092758"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9520639" y="194500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Embed Documents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935845"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437370" y="3797300"/>
            <a:ext cx="16452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12"/>
          <a:srcRect/>
          <a:stretch>
            <a:fillRect/>
          </a:stretch>
        </p:blipFill>
        <p:spPr>
          <a:xfrm>
            <a:off x="9860598" y="3041968"/>
            <a:ext cx="762000" cy="762000"/>
          </a:xfrm>
          <a:prstGeom prst="rect">
            <a:avLst/>
          </a:prstGeom>
        </p:spPr>
      </p:pic>
      <p:pic>
        <p:nvPicPr>
          <p:cNvPr id="104449"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8715" y="5020945"/>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8220075" y="5947410"/>
            <a:ext cx="20008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Conversation Memory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2" name="TextBox 17"/>
          <p:cNvSpPr txBox="1">
            <a:spLocks noChangeArrowheads="1"/>
          </p:cNvSpPr>
          <p:nvPr/>
        </p:nvSpPr>
        <p:spPr bwMode="auto">
          <a:xfrm>
            <a:off x="5878279" y="3675380"/>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Generate LLM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1735" y="31896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965909" y="573214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CRUD Operations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81115" y="52527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31153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931025"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723630"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2748915" y="168973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2748915" y="3986530"/>
            <a:ext cx="1562735" cy="16376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descr="Left pointing horizontal arrow. "/>
          <p:cNvCxnSpPr/>
          <p:nvPr/>
        </p:nvCxnSpPr>
        <p:spPr>
          <a:xfrm>
            <a:off x="5151755" y="2200275"/>
            <a:ext cx="1167130" cy="88900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rot="5400000" flipH="1">
            <a:off x="7270750" y="3072765"/>
            <a:ext cx="1369695" cy="23437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3" name="Straight Arrow Connector 32"/>
          <p:cNvCxnSpPr/>
          <p:nvPr/>
        </p:nvCxnSpPr>
        <p:spPr>
          <a:xfrm>
            <a:off x="6931025" y="5481320"/>
            <a:ext cx="15436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flipH="1" flipV="1">
            <a:off x="5551170" y="3422015"/>
            <a:ext cx="767715" cy="205994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7" name="Straight Arrow Connector 36"/>
          <p:cNvCxnSpPr/>
          <p:nvPr/>
        </p:nvCxnSpPr>
        <p:spPr>
          <a:xfrm>
            <a:off x="10245725" y="2158365"/>
            <a:ext cx="0" cy="8636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8" name="Freeform 37" descr="The lambda service also points back to the Third party Git repository."/>
          <p:cNvSpPr/>
          <p:nvPr/>
        </p:nvSpPr>
        <p:spPr>
          <a:xfrm flipV="1">
            <a:off x="4655820" y="1044575"/>
            <a:ext cx="5562600" cy="3079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a:solidFill>
                <a:schemeClr val="bg1"/>
              </a:solidFill>
              <a:latin typeface="Arial" panose="02080604020202020204" pitchFamily="34" charset="0"/>
              <a:cs typeface="Arial" panose="02080604020202020204" pitchFamily="34" charset="0"/>
            </a:endParaRPr>
          </a:p>
        </p:txBody>
      </p:sp>
      <p:sp>
        <p:nvSpPr>
          <p:cNvPr id="40" name="TextBox 17"/>
          <p:cNvSpPr txBox="1">
            <a:spLocks noChangeArrowheads="1"/>
          </p:cNvSpPr>
          <p:nvPr/>
        </p:nvSpPr>
        <p:spPr bwMode="auto">
          <a:xfrm>
            <a:off x="6683459" y="109728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 vector index</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1" name="TextBox 17"/>
          <p:cNvSpPr txBox="1">
            <a:spLocks noChangeArrowheads="1"/>
          </p:cNvSpPr>
          <p:nvPr/>
        </p:nvSpPr>
        <p:spPr bwMode="auto">
          <a:xfrm>
            <a:off x="2720975" y="135763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Upload Document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TextBox 17"/>
          <p:cNvSpPr txBox="1">
            <a:spLocks noChangeArrowheads="1"/>
          </p:cNvSpPr>
          <p:nvPr/>
        </p:nvSpPr>
        <p:spPr bwMode="auto">
          <a:xfrm>
            <a:off x="7254240" y="3157855"/>
            <a:ext cx="1885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LLM 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7"/>
          <p:cNvSpPr txBox="1">
            <a:spLocks noChangeArrowheads="1"/>
          </p:cNvSpPr>
          <p:nvPr/>
        </p:nvSpPr>
        <p:spPr bwMode="auto">
          <a:xfrm rot="2280000">
            <a:off x="4956894" y="26142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vector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7"/>
          <p:cNvSpPr txBox="1">
            <a:spLocks noChangeArrowheads="1"/>
          </p:cNvSpPr>
          <p:nvPr/>
        </p:nvSpPr>
        <p:spPr bwMode="auto">
          <a:xfrm>
            <a:off x="7254240" y="3594100"/>
            <a:ext cx="18853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Conversation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memory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Picture 6"/>
          <p:cNvPicPr>
            <a:picLocks noChangeAspect="1"/>
          </p:cNvPicPr>
          <p:nvPr/>
        </p:nvPicPr>
        <p:blipFill>
          <a:blip r:embed="rId14"/>
          <a:stretch>
            <a:fillRect/>
          </a:stretch>
        </p:blipFill>
        <p:spPr>
          <a:xfrm>
            <a:off x="-9525" y="-10160"/>
            <a:ext cx="106680" cy="68294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5" name="Straight Arrow Connector 14" descr="Left pointing horizontal arrow. "/>
          <p:cNvCxnSpPr/>
          <p:nvPr/>
        </p:nvCxnSpPr>
        <p:spPr>
          <a:xfrm>
            <a:off x="3115310" y="352552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787336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67437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Amplify</a:t>
            </a:r>
            <a:endParaRPr lang="pt-PT" altLang="en-US" sz="120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469890" y="3112135"/>
            <a:ext cx="42608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Login</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8197934" y="2031365"/>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1" name="Graphic 10" descr="AWS Amplif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988185" y="890270"/>
            <a:ext cx="379730" cy="3797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3"/>
          <a:srcRect/>
          <a:stretch>
            <a:fillRect/>
          </a:stretch>
        </p:blipFill>
        <p:spPr bwMode="auto">
          <a:xfrm>
            <a:off x="6277606" y="1316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5843270" y="213487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325" y="3096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6001385" y="3924300"/>
            <a:ext cx="13258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7045325" y="1617980"/>
            <a:ext cx="1372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4459" name="TextBox 12"/>
          <p:cNvSpPr txBox="1">
            <a:spLocks noChangeArrowheads="1"/>
          </p:cNvSpPr>
          <p:nvPr/>
        </p:nvSpPr>
        <p:spPr bwMode="auto">
          <a:xfrm>
            <a:off x="10238105" y="2078355"/>
            <a:ext cx="14547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5"/>
          <a:srcRect/>
          <a:stretch>
            <a:fillRect/>
          </a:stretch>
        </p:blipFill>
        <p:spPr>
          <a:xfrm>
            <a:off x="10584498" y="1227138"/>
            <a:ext cx="762000" cy="762000"/>
          </a:xfrm>
          <a:prstGeom prst="rect">
            <a:avLst/>
          </a:prstGeom>
        </p:spPr>
      </p:pic>
      <p:cxnSp>
        <p:nvCxnSpPr>
          <p:cNvPr id="26" name="Straight Arrow Connector 25"/>
          <p:cNvCxnSpPr/>
          <p:nvPr/>
        </p:nvCxnSpPr>
        <p:spPr>
          <a:xfrm>
            <a:off x="31534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5" idx="3"/>
          </p:cNvCxnSpPr>
          <p:nvPr/>
        </p:nvCxnSpPr>
        <p:spPr>
          <a:xfrm>
            <a:off x="9259570" y="1617980"/>
            <a:ext cx="12623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4709160" y="172402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TextBox 17"/>
          <p:cNvSpPr txBox="1">
            <a:spLocks noChangeArrowheads="1"/>
          </p:cNvSpPr>
          <p:nvPr/>
        </p:nvSpPr>
        <p:spPr bwMode="auto">
          <a:xfrm>
            <a:off x="4681220" y="139192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Answer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Box 39"/>
          <p:cNvSpPr txBox="1">
            <a:spLocks noChangeArrowheads="1"/>
          </p:cNvSpPr>
          <p:nvPr/>
        </p:nvSpPr>
        <p:spPr bwMode="auto">
          <a:xfrm>
            <a:off x="275590" y="3571875"/>
            <a:ext cx="5562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User</a:t>
            </a:r>
            <a:r>
              <a:rPr lang="pt-PT" altLang="en-US" sz="1200">
                <a:solidFill>
                  <a:schemeClr val="bg1"/>
                </a:solidFill>
                <a:latin typeface="Arial" panose="02080604020202020204" pitchFamily="34" charset="0"/>
                <a:cs typeface="Arial" panose="02080604020202020204" pitchFamily="34" charset="0"/>
              </a:rPr>
              <a:t>s</a:t>
            </a:r>
            <a:endParaRPr lang="pt-PT" altLang="en-US" sz="1200">
              <a:solidFill>
                <a:schemeClr val="bg1"/>
              </a:solidFill>
              <a:latin typeface="Arial" panose="02080604020202020204" pitchFamily="34" charset="0"/>
              <a:cs typeface="Arial" panose="02080604020202020204" pitchFamily="34" charset="0"/>
            </a:endParaRPr>
          </a:p>
        </p:txBody>
      </p:sp>
      <p:pic>
        <p:nvPicPr>
          <p:cNvPr id="8" name="Graphic 23" descr="Users resource icon for the General Icons category."/>
          <p:cNvPicPr>
            <a:picLocks noChangeAspect="1" noChangeArrowheads="1"/>
          </p:cNvPicPr>
          <p:nvPr/>
        </p:nvPicPr>
        <p:blipFill>
          <a:blip r:embed="rId6"/>
          <a:srcRect/>
          <a:stretch>
            <a:fillRect/>
          </a:stretch>
        </p:blipFill>
        <p:spPr bwMode="auto">
          <a:xfrm flipH="1">
            <a:off x="3249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8" descr="Amazon Simple Storage Service (Amazon S3)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4320858" y="2960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p:cNvSpPr txBox="1">
            <a:spLocks noChangeArrowheads="1"/>
          </p:cNvSpPr>
          <p:nvPr/>
        </p:nvSpPr>
        <p:spPr bwMode="auto">
          <a:xfrm>
            <a:off x="3972560" y="3714115"/>
            <a:ext cx="14401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Amazon S3</a:t>
            </a:r>
            <a:endParaRPr lang="en-US" altLang="en-US" sz="1200" dirty="0">
              <a:solidFill>
                <a:schemeClr val="bg1"/>
              </a:solidFill>
              <a:latin typeface="+mj-lt"/>
              <a:ea typeface="Amazon Ember" panose="020B0603020204020204" pitchFamily="34" charset="0"/>
              <a:cs typeface="+mj-lt"/>
            </a:endParaRPr>
          </a:p>
        </p:txBody>
      </p:sp>
      <p:pic>
        <p:nvPicPr>
          <p:cNvPr id="66" name="Graphic 19" descr="Amazon CloudFront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367598" y="300863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p:cNvSpPr txBox="1">
            <a:spLocks noChangeArrowheads="1"/>
          </p:cNvSpPr>
          <p:nvPr/>
        </p:nvSpPr>
        <p:spPr bwMode="auto">
          <a:xfrm>
            <a:off x="1602423" y="369062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Amazon CloudFront</a:t>
            </a:r>
            <a:endParaRPr lang="en-US" altLang="en-US" sz="1200" dirty="0">
              <a:solidFill>
                <a:schemeClr val="bg1"/>
              </a:solidFill>
              <a:latin typeface="+mj-lt"/>
              <a:ea typeface="Amazon Ember" panose="020B0603020204020204" pitchFamily="34" charset="0"/>
              <a:cs typeface="+mj-lt"/>
            </a:endParaRPr>
          </a:p>
        </p:txBody>
      </p:sp>
      <p:cxnSp>
        <p:nvCxnSpPr>
          <p:cNvPr id="19" name="Straight Arrow Connector 18"/>
          <p:cNvCxnSpPr/>
          <p:nvPr/>
        </p:nvCxnSpPr>
        <p:spPr>
          <a:xfrm>
            <a:off x="510159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descr="Left pointing horizontal arrow. "/>
          <p:cNvCxnSpPr/>
          <p:nvPr/>
        </p:nvCxnSpPr>
        <p:spPr>
          <a:xfrm>
            <a:off x="5090160" y="3525520"/>
            <a:ext cx="113601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35" name="Graphic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7488" y="1237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38"/>
          <p:cNvSpPr txBox="1"/>
          <p:nvPr/>
        </p:nvSpPr>
        <p:spPr>
          <a:xfrm>
            <a:off x="3539490" y="3077210"/>
            <a:ext cx="4775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origins</a:t>
            </a:r>
            <a:endParaRPr lang="pt-PT" altLang="en-US" sz="800">
              <a:solidFill>
                <a:schemeClr val="bg1"/>
              </a:solidFill>
              <a:latin typeface="Inter Light" panose="02000403000000020004" charset="0"/>
              <a:cs typeface="Inter Light" panose="02000403000000020004" charset="0"/>
            </a:endParaRPr>
          </a:p>
        </p:txBody>
      </p:sp>
      <p:sp>
        <p:nvSpPr>
          <p:cNvPr id="45" name="Text Box 44"/>
          <p:cNvSpPr txBox="1"/>
          <p:nvPr/>
        </p:nvSpPr>
        <p:spPr>
          <a:xfrm>
            <a:off x="1291590" y="3112135"/>
            <a:ext cx="34671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use</a:t>
            </a:r>
            <a:endParaRPr lang="pt-PT" altLang="en-US" sz="800">
              <a:solidFill>
                <a:schemeClr val="bg1"/>
              </a:solidFill>
              <a:latin typeface="Inter Light" panose="02000403000000020004" charset="0"/>
              <a:cs typeface="Inter Light" panose="02000403000000020004" charset="0"/>
            </a:endParaRPr>
          </a:p>
        </p:txBody>
      </p:sp>
      <p:grpSp>
        <p:nvGrpSpPr>
          <p:cNvPr id="52" name="Group 51"/>
          <p:cNvGrpSpPr/>
          <p:nvPr/>
        </p:nvGrpSpPr>
        <p:grpSpPr>
          <a:xfrm>
            <a:off x="4686935" y="3924935"/>
            <a:ext cx="1625600" cy="1413510"/>
            <a:chOff x="7351" y="6601"/>
            <a:chExt cx="2590" cy="1806"/>
          </a:xfrm>
        </p:grpSpPr>
        <p:cxnSp>
          <p:nvCxnSpPr>
            <p:cNvPr id="46" name="Straight Arrow Connector 45" descr="Left pointing horizontal arrow. "/>
            <p:cNvCxnSpPr/>
            <p:nvPr/>
          </p:nvCxnSpPr>
          <p:spPr>
            <a:xfrm>
              <a:off x="7365" y="6601"/>
              <a:ext cx="0" cy="1806"/>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p:cNvCxnSpPr/>
            <p:nvPr/>
          </p:nvCxnSpPr>
          <p:spPr>
            <a:xfrm>
              <a:off x="7351" y="8404"/>
              <a:ext cx="259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pic>
        <p:nvPicPr>
          <p:cNvPr id="50" name="Graphic 8" descr="Amazon Polly service icon."/>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283325" y="487584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1"/>
          <p:cNvSpPr txBox="1">
            <a:spLocks noChangeArrowheads="1"/>
          </p:cNvSpPr>
          <p:nvPr/>
        </p:nvSpPr>
        <p:spPr bwMode="auto">
          <a:xfrm>
            <a:off x="5526088" y="563943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Amazon Polly</a:t>
            </a:r>
            <a:endParaRPr lang="en-US" altLang="en-US" sz="1200" dirty="0">
              <a:solidFill>
                <a:schemeClr val="bg1"/>
              </a:solidFill>
              <a:latin typeface="+mj-lt"/>
              <a:ea typeface="Amazon Ember" panose="020B0603020204020204" pitchFamily="34" charset="0"/>
              <a:cs typeface="+mj-lt"/>
            </a:endParaRPr>
          </a:p>
        </p:txBody>
      </p:sp>
      <p:sp>
        <p:nvSpPr>
          <p:cNvPr id="53" name="Text Box 52"/>
          <p:cNvSpPr txBox="1"/>
          <p:nvPr/>
        </p:nvSpPr>
        <p:spPr>
          <a:xfrm>
            <a:off x="4280535" y="4555490"/>
            <a:ext cx="1028700" cy="213995"/>
          </a:xfrm>
          <a:prstGeom prst="rect">
            <a:avLst/>
          </a:prstGeom>
          <a:noFill/>
        </p:spPr>
        <p:txBody>
          <a:bodyPr wrap="square" rtlCol="0">
            <a:spAutoFit/>
          </a:bodyPr>
          <a:p>
            <a:r>
              <a:rPr lang="pt-PT" altLang="en-US" sz="800">
                <a:solidFill>
                  <a:schemeClr val="bg1"/>
                </a:solidFill>
                <a:latin typeface="Inter Light" panose="02000403000000020004" charset="0"/>
                <a:cs typeface="Inter Light" panose="02000403000000020004" charset="0"/>
              </a:rPr>
              <a:t>text-to-speech</a:t>
            </a:r>
            <a:endParaRPr lang="pt-PT" altLang="en-US" sz="800">
              <a:solidFill>
                <a:schemeClr val="bg1"/>
              </a:solidFill>
              <a:latin typeface="Inter Light" panose="02000403000000020004" charset="0"/>
              <a:cs typeface="Inter Light" panose="02000403000000020004" charset="0"/>
            </a:endParaRPr>
          </a:p>
        </p:txBody>
      </p:sp>
      <p:pic>
        <p:nvPicPr>
          <p:cNvPr id="59" name="Picture 58"/>
          <p:cNvPicPr>
            <a:picLocks noChangeAspect="1"/>
          </p:cNvPicPr>
          <p:nvPr/>
        </p:nvPicPr>
        <p:blipFill>
          <a:blip r:embed="rId14"/>
          <a:stretch>
            <a:fillRect/>
          </a:stretch>
        </p:blipFill>
        <p:spPr>
          <a:xfrm>
            <a:off x="4253865" y="3967480"/>
            <a:ext cx="364490" cy="364490"/>
          </a:xfrm>
          <a:prstGeom prst="rect">
            <a:avLst/>
          </a:prstGeom>
        </p:spPr>
      </p:pic>
      <p:sp>
        <p:nvSpPr>
          <p:cNvPr id="61" name="Text Box 60"/>
          <p:cNvSpPr txBox="1"/>
          <p:nvPr/>
        </p:nvSpPr>
        <p:spPr>
          <a:xfrm>
            <a:off x="4218940" y="4258310"/>
            <a:ext cx="44767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React</a:t>
            </a:r>
            <a:endParaRPr lang="pt-PT" altLang="en-US" sz="800">
              <a:solidFill>
                <a:schemeClr val="bg1"/>
              </a:solidFill>
              <a:latin typeface="Inter Light" panose="02000403000000020004" charset="0"/>
              <a:cs typeface="Inter Light" panose="02000403000000020004" charset="0"/>
            </a:endParaRPr>
          </a:p>
        </p:txBody>
      </p:sp>
      <p:sp>
        <p:nvSpPr>
          <p:cNvPr id="63" name="Text Box 62"/>
          <p:cNvSpPr txBox="1"/>
          <p:nvPr/>
        </p:nvSpPr>
        <p:spPr>
          <a:xfrm>
            <a:off x="3612515" y="4413885"/>
            <a:ext cx="708660" cy="337185"/>
          </a:xfrm>
          <a:prstGeom prst="rect">
            <a:avLst/>
          </a:prstGeom>
          <a:noFill/>
        </p:spPr>
        <p:txBody>
          <a:bodyPr wrap="none" rtlCol="0">
            <a:spAutoFit/>
          </a:bodyPr>
          <a:p>
            <a:pPr algn="ctr"/>
            <a:r>
              <a:rPr lang="pt-PT" altLang="en-US" sz="800">
                <a:solidFill>
                  <a:schemeClr val="bg1"/>
                </a:solidFill>
                <a:latin typeface="Inter Light" panose="02000403000000020004" charset="0"/>
                <a:cs typeface="Inter Light" panose="02000403000000020004" charset="0"/>
              </a:rPr>
              <a:t>Voice By</a:t>
            </a:r>
            <a:endParaRPr lang="pt-PT" altLang="en-US" sz="800">
              <a:solidFill>
                <a:schemeClr val="bg1"/>
              </a:solidFill>
              <a:latin typeface="Inter Light" panose="02000403000000020004" charset="0"/>
              <a:cs typeface="Inter Light" panose="02000403000000020004" charset="0"/>
            </a:endParaRPr>
          </a:p>
          <a:p>
            <a:pPr algn="ctr"/>
            <a:r>
              <a:rPr lang="pt-PT" altLang="en-US" sz="800">
                <a:solidFill>
                  <a:schemeClr val="bg1"/>
                </a:solidFill>
                <a:latin typeface="Inter Light" panose="02000403000000020004" charset="0"/>
                <a:cs typeface="Inter Light" panose="02000403000000020004" charset="0"/>
              </a:rPr>
              <a:t>Microphone</a:t>
            </a:r>
            <a:endParaRPr lang="pt-PT" altLang="en-US" sz="800">
              <a:solidFill>
                <a:schemeClr val="bg1"/>
              </a:solidFill>
              <a:latin typeface="Inter Light" panose="02000403000000020004" charset="0"/>
              <a:cs typeface="Inter Light" panose="02000403000000020004" charset="0"/>
            </a:endParaRPr>
          </a:p>
        </p:txBody>
      </p:sp>
      <p:pic>
        <p:nvPicPr>
          <p:cNvPr id="69" name="Picture 68" descr="green-radio-microphone-14640"/>
          <p:cNvPicPr>
            <a:picLocks noChangeAspect="1"/>
          </p:cNvPicPr>
          <p:nvPr/>
        </p:nvPicPr>
        <p:blipFill>
          <a:blip r:embed="rId15"/>
          <a:stretch>
            <a:fillRect/>
          </a:stretch>
        </p:blipFill>
        <p:spPr>
          <a:xfrm>
            <a:off x="3806190" y="4150995"/>
            <a:ext cx="321310" cy="321310"/>
          </a:xfrm>
          <a:prstGeom prst="rect">
            <a:avLst/>
          </a:prstGeom>
        </p:spPr>
      </p:pic>
      <p:sp>
        <p:nvSpPr>
          <p:cNvPr id="70" name="Rectangle 48"/>
          <p:cNvSpPr/>
          <p:nvPr/>
        </p:nvSpPr>
        <p:spPr>
          <a:xfrm>
            <a:off x="10125710" y="3008630"/>
            <a:ext cx="1835150" cy="152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cxnSp>
        <p:nvCxnSpPr>
          <p:cNvPr id="71" name="Straight Arrow Connector 70"/>
          <p:cNvCxnSpPr/>
          <p:nvPr/>
        </p:nvCxnSpPr>
        <p:spPr>
          <a:xfrm>
            <a:off x="10965815" y="1989455"/>
            <a:ext cx="0" cy="9772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2" name="Picture 71" descr="ai21_dark_52x52"/>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35565" y="3143250"/>
            <a:ext cx="349250" cy="349250"/>
          </a:xfrm>
          <a:prstGeom prst="rect">
            <a:avLst/>
          </a:prstGeom>
        </p:spPr>
      </p:pic>
      <p:pic>
        <p:nvPicPr>
          <p:cNvPr id="74" name="Picture 73" descr="mistral_dark_52x5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17300" y="3989705"/>
            <a:ext cx="418465" cy="386715"/>
          </a:xfrm>
          <a:prstGeom prst="rect">
            <a:avLst/>
          </a:prstGeom>
        </p:spPr>
      </p:pic>
      <p:pic>
        <p:nvPicPr>
          <p:cNvPr id="75" name="Picture 74" descr="meta_dark_52x52"/>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428095" y="3143250"/>
            <a:ext cx="397510" cy="397510"/>
          </a:xfrm>
          <a:prstGeom prst="rect">
            <a:avLst/>
          </a:prstGeom>
        </p:spPr>
      </p:pic>
      <p:pic>
        <p:nvPicPr>
          <p:cNvPr id="82" name="Picture 81"/>
          <p:cNvPicPr>
            <a:picLocks noChangeAspect="1"/>
          </p:cNvPicPr>
          <p:nvPr/>
        </p:nvPicPr>
        <p:blipFill>
          <a:blip r:embed="rId22"/>
          <a:stretch>
            <a:fillRect/>
          </a:stretch>
        </p:blipFill>
        <p:spPr>
          <a:xfrm>
            <a:off x="10238105" y="3924935"/>
            <a:ext cx="441325" cy="455295"/>
          </a:xfrm>
          <a:prstGeom prst="rect">
            <a:avLst/>
          </a:prstGeom>
        </p:spPr>
      </p:pic>
      <p:pic>
        <p:nvPicPr>
          <p:cNvPr id="83" name="Picture 82"/>
          <p:cNvPicPr>
            <a:picLocks noChangeAspect="1"/>
          </p:cNvPicPr>
          <p:nvPr/>
        </p:nvPicPr>
        <p:blipFill>
          <a:blip r:embed="rId23"/>
          <a:stretch>
            <a:fillRect/>
          </a:stretch>
        </p:blipFill>
        <p:spPr>
          <a:xfrm>
            <a:off x="10836275" y="3976370"/>
            <a:ext cx="432435" cy="363855"/>
          </a:xfrm>
          <a:prstGeom prst="rect">
            <a:avLst/>
          </a:prstGeom>
        </p:spPr>
      </p:pic>
      <p:pic>
        <p:nvPicPr>
          <p:cNvPr id="84" name="Picture 83"/>
          <p:cNvPicPr>
            <a:picLocks noChangeAspect="1"/>
          </p:cNvPicPr>
          <p:nvPr/>
        </p:nvPicPr>
        <p:blipFill>
          <a:blip r:embed="rId24"/>
          <a:stretch>
            <a:fillRect/>
          </a:stretch>
        </p:blipFill>
        <p:spPr>
          <a:xfrm>
            <a:off x="10807700" y="3133090"/>
            <a:ext cx="400685" cy="369570"/>
          </a:xfrm>
          <a:prstGeom prst="rect">
            <a:avLst/>
          </a:prstGeom>
        </p:spPr>
      </p:pic>
      <p:pic>
        <p:nvPicPr>
          <p:cNvPr id="85" name="Picture 84"/>
          <p:cNvPicPr>
            <a:picLocks noChangeAspect="1"/>
          </p:cNvPicPr>
          <p:nvPr/>
        </p:nvPicPr>
        <p:blipFill>
          <a:blip r:embed="rId25"/>
          <a:stretch>
            <a:fillRect/>
          </a:stretch>
        </p:blipFill>
        <p:spPr>
          <a:xfrm>
            <a:off x="10440035" y="3477260"/>
            <a:ext cx="387350" cy="381000"/>
          </a:xfrm>
          <a:prstGeom prst="rect">
            <a:avLst/>
          </a:prstGeom>
        </p:spPr>
      </p:pic>
      <p:pic>
        <p:nvPicPr>
          <p:cNvPr id="32" name="Picture 31"/>
          <p:cNvPicPr>
            <a:picLocks noChangeAspect="1"/>
          </p:cNvPicPr>
          <p:nvPr/>
        </p:nvPicPr>
        <p:blipFill>
          <a:blip r:embed="rId26"/>
          <a:stretch>
            <a:fillRect/>
          </a:stretch>
        </p:blipFill>
        <p:spPr>
          <a:xfrm>
            <a:off x="-9525" y="-10160"/>
            <a:ext cx="106680" cy="68294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Architecture(ECS and Fargate) with Bedrock by Rossana Suarez</a:t>
            </a:r>
            <a:endParaRPr lang="pt-PT" altLang="en-US" sz="2000" b="1">
              <a:solidFill>
                <a:schemeClr val="bg1"/>
              </a:solidFill>
            </a:endParaRPr>
          </a:p>
        </p:txBody>
      </p:sp>
      <p:sp>
        <p:nvSpPr>
          <p:cNvPr id="49" name="Rectangle 48"/>
          <p:cNvSpPr/>
          <p:nvPr/>
        </p:nvSpPr>
        <p:spPr>
          <a:xfrm>
            <a:off x="441325" y="1008380"/>
            <a:ext cx="11427460" cy="52057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845185" y="107886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7578725" y="5451475"/>
            <a:ext cx="171513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b="1" dirty="0">
                <a:solidFill>
                  <a:schemeClr val="bg1"/>
                </a:solidFill>
                <a:latin typeface="Inter Light" panose="02000403000000020004" charset="0"/>
                <a:cs typeface="Inter Light" panose="02000403000000020004" charset="0"/>
              </a:rPr>
              <a:t>../kb_synchronizer.py</a:t>
            </a:r>
            <a:endParaRPr lang="pt-PT" altLang="en-US" sz="1200" b="1"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79328" y="4575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5521960" y="249999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Knowledge Bases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3" name="Straight Arrow Connector 22"/>
          <p:cNvCxnSpPr/>
          <p:nvPr/>
        </p:nvCxnSpPr>
        <p:spPr>
          <a:xfrm flipV="1">
            <a:off x="8332470" y="2576195"/>
            <a:ext cx="0" cy="1837944"/>
          </a:xfrm>
          <a:prstGeom prst="straightConnector1">
            <a:avLst/>
          </a:prstGeom>
          <a:ln w="19050">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439897" y="1001078"/>
            <a:ext cx="381000" cy="381000"/>
          </a:xfrm>
          <a:prstGeom prst="rect">
            <a:avLst/>
          </a:prstGeom>
        </p:spPr>
      </p:pic>
      <p:sp>
        <p:nvSpPr>
          <p:cNvPr id="163851" name="TextBox 11"/>
          <p:cNvSpPr txBox="1">
            <a:spLocks noChangeArrowheads="1"/>
          </p:cNvSpPr>
          <p:nvPr/>
        </p:nvSpPr>
        <p:spPr bwMode="auto">
          <a:xfrm>
            <a:off x="7545705" y="2098675"/>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(KB Source)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7" name="Rectangles 46"/>
          <p:cNvSpPr/>
          <p:nvPr/>
        </p:nvSpPr>
        <p:spPr>
          <a:xfrm flipV="1">
            <a:off x="440690" y="603885"/>
            <a:ext cx="8403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2" name="Graphic 31" descr="Bucket with objects resource icon for the S3 service."/>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156075" y="1520825"/>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6"/>
          <a:srcRect/>
          <a:stretch>
            <a:fillRect/>
          </a:stretch>
        </p:blipFill>
        <p:spPr>
          <a:xfrm>
            <a:off x="6035993" y="1591628"/>
            <a:ext cx="762000" cy="762000"/>
          </a:xfrm>
          <a:prstGeom prst="rect">
            <a:avLst/>
          </a:prstGeom>
        </p:spPr>
      </p:pic>
      <p:pic>
        <p:nvPicPr>
          <p:cNvPr id="32" name="Picture 31"/>
          <p:cNvPicPr>
            <a:picLocks noChangeAspect="1"/>
          </p:cNvPicPr>
          <p:nvPr/>
        </p:nvPicPr>
        <p:blipFill>
          <a:blip r:embed="rId7"/>
          <a:stretch>
            <a:fillRect/>
          </a:stretch>
        </p:blipFill>
        <p:spPr>
          <a:xfrm>
            <a:off x="-9525" y="-10160"/>
            <a:ext cx="106680" cy="6829425"/>
          </a:xfrm>
          <a:prstGeom prst="rect">
            <a:avLst/>
          </a:prstGeom>
        </p:spPr>
      </p:pic>
      <p:sp>
        <p:nvSpPr>
          <p:cNvPr id="2" name="Text Box 1"/>
          <p:cNvSpPr txBox="1"/>
          <p:nvPr/>
        </p:nvSpPr>
        <p:spPr>
          <a:xfrm>
            <a:off x="4672965" y="6327775"/>
            <a:ext cx="7233920" cy="368300"/>
          </a:xfrm>
          <a:prstGeom prst="rect">
            <a:avLst/>
          </a:prstGeom>
          <a:noFill/>
        </p:spPr>
        <p:txBody>
          <a:bodyPr wrap="none" rtlCol="0">
            <a:spAutoFit/>
          </a:bodyPr>
          <a:p>
            <a:pPr algn="l"/>
            <a:r>
              <a:rPr lang="en-US">
                <a:solidFill>
                  <a:schemeClr val="bg1"/>
                </a:solidFill>
              </a:rPr>
              <a:t>https://github.com/aws-samples/well-architected-iac-analyzer</a:t>
            </a:r>
            <a:endParaRPr lang="en-US">
              <a:solidFill>
                <a:schemeClr val="bg1"/>
              </a:solidFill>
            </a:endParaRPr>
          </a:p>
        </p:txBody>
      </p:sp>
      <p:cxnSp>
        <p:nvCxnSpPr>
          <p:cNvPr id="53" name="Straight Arrow Connector 52" descr="Double pointing horizontal arrow."/>
          <p:cNvCxnSpPr/>
          <p:nvPr/>
        </p:nvCxnSpPr>
        <p:spPr>
          <a:xfrm>
            <a:off x="6897370" y="1977708"/>
            <a:ext cx="1097280" cy="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11"/>
          <p:cNvSpPr txBox="1">
            <a:spLocks noChangeArrowheads="1"/>
          </p:cNvSpPr>
          <p:nvPr/>
        </p:nvSpPr>
        <p:spPr bwMode="auto">
          <a:xfrm>
            <a:off x="3693160" y="2238375"/>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(Iac Templates)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 name="Graphic 31" descr="Bucket with objects resource icon for the S3 service."/>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036560" y="1564005"/>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aptura_de_tela_de_2024-11-14_11-18-53-removebg-preview"/>
          <p:cNvPicPr>
            <a:picLocks noChangeAspect="1"/>
          </p:cNvPicPr>
          <p:nvPr/>
        </p:nvPicPr>
        <p:blipFill>
          <a:blip r:embed="rId8"/>
          <a:stretch>
            <a:fillRect/>
          </a:stretch>
        </p:blipFill>
        <p:spPr>
          <a:xfrm>
            <a:off x="10189210" y="4622800"/>
            <a:ext cx="628650" cy="666750"/>
          </a:xfrm>
          <a:prstGeom prst="rect">
            <a:avLst/>
          </a:prstGeom>
        </p:spPr>
      </p:pic>
      <p:pic>
        <p:nvPicPr>
          <p:cNvPr id="30" name="Graphic 14" descr="AWS Fargate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507423" y="438435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p:cNvSpPr txBox="1">
            <a:spLocks noChangeArrowheads="1"/>
          </p:cNvSpPr>
          <p:nvPr/>
        </p:nvSpPr>
        <p:spPr bwMode="auto">
          <a:xfrm>
            <a:off x="3145155" y="5222875"/>
            <a:ext cx="1390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AWS </a:t>
            </a:r>
            <a:r>
              <a:rPr lang="en-US" altLang="en-US" sz="1200" dirty="0" err="1">
                <a:solidFill>
                  <a:schemeClr val="bg1"/>
                </a:solidFill>
                <a:latin typeface="+mj-lt"/>
                <a:ea typeface="Amazon Ember" panose="020B0603020204020204" pitchFamily="34" charset="0"/>
                <a:cs typeface="+mj-lt"/>
              </a:rPr>
              <a:t>Fargate</a:t>
            </a:r>
            <a:endParaRPr lang="en-US" altLang="en-US" sz="1200" dirty="0">
              <a:solidFill>
                <a:schemeClr val="bg1"/>
              </a:solidFill>
              <a:latin typeface="+mj-lt"/>
              <a:ea typeface="Amazon Ember" panose="020B0603020204020204" pitchFamily="34" charset="0"/>
              <a:cs typeface="+mj-lt"/>
            </a:endParaRPr>
          </a:p>
        </p:txBody>
      </p:sp>
      <p:pic>
        <p:nvPicPr>
          <p:cNvPr id="69" name="Graphic 18" descr="Amazon Elastic Container Service (Amazon ECS)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2168525" y="435419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p:cNvSpPr txBox="1">
            <a:spLocks noChangeArrowheads="1"/>
          </p:cNvSpPr>
          <p:nvPr/>
        </p:nvSpPr>
        <p:spPr bwMode="auto">
          <a:xfrm>
            <a:off x="1788795" y="5225415"/>
            <a:ext cx="14147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Cooper Black" panose="0208090404030B020404" charset="0"/>
                <a:ea typeface="Amazon Ember" panose="020B0603020204020204" pitchFamily="34" charset="0"/>
                <a:cs typeface="Cooper Black" panose="0208090404030B020404" charset="0"/>
              </a:rPr>
              <a:t> (Amazon ECS)</a:t>
            </a:r>
            <a:endParaRPr lang="en-US" altLang="en-US" sz="1200" dirty="0">
              <a:solidFill>
                <a:schemeClr val="bg1"/>
              </a:solidFill>
              <a:latin typeface="Cooper Black" panose="0208090404030B020404" charset="0"/>
              <a:ea typeface="Amazon Ember" panose="020B0603020204020204" pitchFamily="34" charset="0"/>
              <a:cs typeface="Cooper Black" panose="0208090404030B020404" charset="0"/>
            </a:endParaRPr>
          </a:p>
        </p:txBody>
      </p:sp>
      <p:pic>
        <p:nvPicPr>
          <p:cNvPr id="28" name="Graphic 6" descr="Elastic Load Balancing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22630" y="436594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470535" y="5221605"/>
            <a:ext cx="12763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mj-lt"/>
                <a:ea typeface="Amazon Ember" panose="020B0603020204020204" pitchFamily="34" charset="0"/>
                <a:cs typeface="+mj-lt"/>
              </a:rPr>
              <a:t>Applicatin</a:t>
            </a:r>
            <a:endParaRPr lang="pt-PT" altLang="en-US" sz="1200" dirty="0">
              <a:solidFill>
                <a:schemeClr val="bg1"/>
              </a:solidFill>
              <a:latin typeface="+mj-lt"/>
              <a:ea typeface="Amazon Ember" panose="020B0603020204020204" pitchFamily="34" charset="0"/>
              <a:cs typeface="+mj-lt"/>
            </a:endParaRPr>
          </a:p>
          <a:p>
            <a:pPr algn="ctr" eaLnBrk="1" hangingPunct="1"/>
            <a:r>
              <a:rPr lang="en-US" altLang="en-US" sz="1200" dirty="0">
                <a:solidFill>
                  <a:schemeClr val="bg1"/>
                </a:solidFill>
                <a:latin typeface="+mj-lt"/>
                <a:ea typeface="Amazon Ember" panose="020B0603020204020204" pitchFamily="34" charset="0"/>
                <a:cs typeface="+mj-lt"/>
              </a:rPr>
              <a:t>Load Balancing</a:t>
            </a:r>
            <a:endParaRPr lang="en-US" altLang="en-US" sz="1200" dirty="0">
              <a:solidFill>
                <a:schemeClr val="bg1"/>
              </a:solidFill>
              <a:latin typeface="+mj-lt"/>
              <a:ea typeface="Amazon Ember" panose="020B0603020204020204" pitchFamily="34" charset="0"/>
              <a:cs typeface="+mj-lt"/>
            </a:endParaRPr>
          </a:p>
        </p:txBody>
      </p:sp>
      <p:pic>
        <p:nvPicPr>
          <p:cNvPr id="16" name="Picture 15"/>
          <p:cNvPicPr>
            <a:picLocks noChangeAspect="1"/>
          </p:cNvPicPr>
          <p:nvPr/>
        </p:nvPicPr>
        <p:blipFill>
          <a:blip r:embed="rId15"/>
          <a:stretch>
            <a:fillRect/>
          </a:stretch>
        </p:blipFill>
        <p:spPr>
          <a:xfrm>
            <a:off x="1700530" y="3204845"/>
            <a:ext cx="1058545" cy="614680"/>
          </a:xfrm>
          <a:prstGeom prst="rect">
            <a:avLst/>
          </a:prstGeom>
        </p:spPr>
      </p:pic>
      <p:sp>
        <p:nvSpPr>
          <p:cNvPr id="24" name="Rounded Rectangle 23"/>
          <p:cNvSpPr/>
          <p:nvPr/>
        </p:nvSpPr>
        <p:spPr>
          <a:xfrm>
            <a:off x="5556885" y="1354455"/>
            <a:ext cx="1767840" cy="4373880"/>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Box 12"/>
          <p:cNvSpPr txBox="1">
            <a:spLocks noChangeArrowheads="1"/>
          </p:cNvSpPr>
          <p:nvPr/>
        </p:nvSpPr>
        <p:spPr bwMode="auto">
          <a:xfrm>
            <a:off x="5525770" y="5314315"/>
            <a:ext cx="1861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6" name="Graphic 6" descr="Amazon Bedrock service icon."/>
          <p:cNvPicPr>
            <a:picLocks noChangeAspect="1"/>
          </p:cNvPicPr>
          <p:nvPr/>
        </p:nvPicPr>
        <p:blipFill>
          <a:blip r:embed="rId6"/>
          <a:srcRect/>
          <a:stretch>
            <a:fillRect/>
          </a:stretch>
        </p:blipFill>
        <p:spPr>
          <a:xfrm>
            <a:off x="6072823" y="4463098"/>
            <a:ext cx="762000" cy="762000"/>
          </a:xfrm>
          <a:prstGeom prst="rect">
            <a:avLst/>
          </a:prstGeom>
        </p:spPr>
      </p:pic>
      <p:cxnSp>
        <p:nvCxnSpPr>
          <p:cNvPr id="27" name="Straight Arrow Connector 26" descr="Double pointing horizontal arrow."/>
          <p:cNvCxnSpPr/>
          <p:nvPr/>
        </p:nvCxnSpPr>
        <p:spPr>
          <a:xfrm>
            <a:off x="8811260" y="4992053"/>
            <a:ext cx="1280160" cy="0"/>
          </a:xfrm>
          <a:prstGeom prst="straightConnector1">
            <a:avLst/>
          </a:prstGeom>
          <a:ln w="22225">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12"/>
          <p:cNvSpPr txBox="1">
            <a:spLocks noChangeArrowheads="1"/>
          </p:cNvSpPr>
          <p:nvPr/>
        </p:nvSpPr>
        <p:spPr bwMode="auto">
          <a:xfrm>
            <a:off x="9572625" y="533717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Well-Architected</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Whitepapers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3" name="TextBox 12"/>
          <p:cNvSpPr txBox="1">
            <a:spLocks noChangeArrowheads="1"/>
          </p:cNvSpPr>
          <p:nvPr/>
        </p:nvSpPr>
        <p:spPr bwMode="auto">
          <a:xfrm>
            <a:off x="1447800" y="2251710"/>
            <a:ext cx="1811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Well-Architected</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Tools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4" name="Picture 33"/>
          <p:cNvPicPr>
            <a:picLocks noChangeAspect="1"/>
          </p:cNvPicPr>
          <p:nvPr/>
        </p:nvPicPr>
        <p:blipFill>
          <a:blip r:embed="rId16"/>
          <a:stretch>
            <a:fillRect/>
          </a:stretch>
        </p:blipFill>
        <p:spPr>
          <a:xfrm>
            <a:off x="2047875" y="1523365"/>
            <a:ext cx="629920" cy="624205"/>
          </a:xfrm>
          <a:prstGeom prst="rect">
            <a:avLst/>
          </a:prstGeom>
        </p:spPr>
      </p:pic>
      <p:cxnSp>
        <p:nvCxnSpPr>
          <p:cNvPr id="36" name="Straight Arrow Connector 35" descr="Double pointing horizontal arrow."/>
          <p:cNvCxnSpPr/>
          <p:nvPr/>
        </p:nvCxnSpPr>
        <p:spPr>
          <a:xfrm flipV="1">
            <a:off x="4483100" y="2675890"/>
            <a:ext cx="0" cy="38862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ouble pointing horizontal arrow."/>
          <p:cNvCxnSpPr/>
          <p:nvPr/>
        </p:nvCxnSpPr>
        <p:spPr>
          <a:xfrm flipV="1">
            <a:off x="2346960" y="2698750"/>
            <a:ext cx="0" cy="38862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rot="16200000">
            <a:off x="2922905" y="1887220"/>
            <a:ext cx="771525" cy="3216275"/>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Box 12"/>
          <p:cNvSpPr txBox="1">
            <a:spLocks noChangeArrowheads="1"/>
          </p:cNvSpPr>
          <p:nvPr/>
        </p:nvSpPr>
        <p:spPr bwMode="auto">
          <a:xfrm>
            <a:off x="2710815" y="3439795"/>
            <a:ext cx="21501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rPr>
              <a:t>../wa_genal_iac_analyzer.py</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Rounded Rectangle 39"/>
          <p:cNvSpPr/>
          <p:nvPr/>
        </p:nvSpPr>
        <p:spPr>
          <a:xfrm rot="16200000">
            <a:off x="2459990" y="3315335"/>
            <a:ext cx="1748155" cy="3216275"/>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1" name="Straight Arrow Connector 40" descr="Double pointing horizontal arrow."/>
          <p:cNvCxnSpPr/>
          <p:nvPr/>
        </p:nvCxnSpPr>
        <p:spPr>
          <a:xfrm>
            <a:off x="4542155" y="4818063"/>
            <a:ext cx="1371600" cy="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3"/>
          </p:cNvCxnSpPr>
          <p:nvPr/>
        </p:nvCxnSpPr>
        <p:spPr>
          <a:xfrm>
            <a:off x="1484630" y="4747260"/>
            <a:ext cx="563245"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r>
              <a:rPr lang="en-US" sz="2000" b="1">
                <a:solidFill>
                  <a:schemeClr val="bg1"/>
                </a:solidFill>
                <a:sym typeface="+mn-ea"/>
              </a:rPr>
              <a:t>Step into the Future of AI with Amazon Bedrock</a:t>
            </a:r>
            <a:endParaRPr lang="en-US" altLang="en-US" sz="2000" b="1" dirty="0">
              <a:solidFill>
                <a:schemeClr val="bg1"/>
              </a:solidFill>
              <a:sym typeface="+mn-ea"/>
            </a:endParaRPr>
          </a:p>
        </p:txBody>
      </p:sp>
      <p:sp>
        <p:nvSpPr>
          <p:cNvPr id="15" name="Rectangles 14"/>
          <p:cNvSpPr/>
          <p:nvPr/>
        </p:nvSpPr>
        <p:spPr>
          <a:xfrm>
            <a:off x="450215" y="558800"/>
            <a:ext cx="63002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p:cNvPicPr>
            <a:picLocks noChangeAspect="1"/>
          </p:cNvPicPr>
          <p:nvPr/>
        </p:nvPicPr>
        <p:blipFill>
          <a:blip r:embed="rId2"/>
          <a:stretch>
            <a:fillRect/>
          </a:stretch>
        </p:blipFill>
        <p:spPr>
          <a:xfrm>
            <a:off x="450215" y="1085215"/>
            <a:ext cx="1552575" cy="1590675"/>
          </a:xfrm>
          <a:prstGeom prst="rect">
            <a:avLst/>
          </a:prstGeom>
        </p:spPr>
      </p:pic>
      <p:sp>
        <p:nvSpPr>
          <p:cNvPr id="5" name="Text Box 4"/>
          <p:cNvSpPr txBox="1"/>
          <p:nvPr/>
        </p:nvSpPr>
        <p:spPr>
          <a:xfrm>
            <a:off x="1703070" y="6442710"/>
            <a:ext cx="10103485" cy="306705"/>
          </a:xfrm>
          <a:prstGeom prst="rect">
            <a:avLst/>
          </a:prstGeom>
          <a:noFill/>
        </p:spPr>
        <p:txBody>
          <a:bodyPr wrap="none" rtlCol="0">
            <a:spAutoFit/>
          </a:bodyPr>
          <a:p>
            <a:pPr algn="l"/>
            <a:r>
              <a:rPr lang="en-US" sz="1400">
                <a:solidFill>
                  <a:schemeClr val="bg1"/>
                </a:solidFill>
              </a:rPr>
              <a:t>https://community.aws/content/2hqMYylVQHtdTNUhQfl23bMRllt/step-into-the-future-of-ai-with-amazon-bedrock</a:t>
            </a:r>
            <a:endParaRPr lang="en-US" sz="14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
        <p:nvSpPr>
          <p:cNvPr id="2" name="Text Box 1"/>
          <p:cNvSpPr txBox="1"/>
          <p:nvPr/>
        </p:nvSpPr>
        <p:spPr>
          <a:xfrm>
            <a:off x="9601835" y="6520815"/>
            <a:ext cx="2470785" cy="337185"/>
          </a:xfrm>
          <a:prstGeom prst="rect">
            <a:avLst/>
          </a:prstGeom>
          <a:noFill/>
        </p:spPr>
        <p:txBody>
          <a:bodyPr wrap="square" rtlCol="0" anchor="t">
            <a:spAutoFit/>
          </a:bodyPr>
          <a:p>
            <a:r>
              <a:rPr lang="pt-PT" altLang="en-US" sz="1600" b="1">
                <a:solidFill>
                  <a:schemeClr val="bg1"/>
                </a:solidFill>
              </a:rPr>
              <a:t>#CampusParty2024</a:t>
            </a:r>
            <a:endParaRPr lang="pt-PT" altLang="en-US" sz="1600" b="1">
              <a:solidFill>
                <a:schemeClr val="bg1"/>
              </a:solidFill>
            </a:endParaRPr>
          </a:p>
        </p:txBody>
      </p:sp>
      <p:sp>
        <p:nvSpPr>
          <p:cNvPr id="5" name="Rectangles 4"/>
          <p:cNvSpPr/>
          <p:nvPr/>
        </p:nvSpPr>
        <p:spPr>
          <a:xfrm>
            <a:off x="5173980" y="131445"/>
            <a:ext cx="6499860" cy="400875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itle 3"/>
          <p:cNvSpPr>
            <a:spLocks noGrp="1"/>
          </p:cNvSpPr>
          <p:nvPr/>
        </p:nvSpPr>
        <p:spPr>
          <a:xfrm>
            <a:off x="5706110" y="399415"/>
            <a:ext cx="5372735" cy="34810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sz="4000" b="1">
                <a:solidFill>
                  <a:schemeClr val="bg1"/>
                </a:solidFill>
              </a:rPr>
              <a:t>AWS Serverless and Amazon Bedrock with knowledge bases</a:t>
            </a:r>
            <a:r>
              <a:rPr lang="pt-PT" sz="4000" b="1">
                <a:solidFill>
                  <a:schemeClr val="bg1"/>
                </a:solidFill>
              </a:rPr>
              <a:t>,</a:t>
            </a:r>
            <a:r>
              <a:rPr sz="4000" b="1">
                <a:solidFill>
                  <a:schemeClr val="bg1"/>
                </a:solidFill>
              </a:rPr>
              <a:t> using private data</a:t>
            </a:r>
            <a:endParaRPr sz="40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Bedrock Generative AI Application Architecture</a:t>
            </a:r>
            <a:endParaRPr sz="2000" b="1">
              <a:solidFill>
                <a:schemeClr val="bg1"/>
              </a:solidFill>
            </a:endParaRPr>
          </a:p>
        </p:txBody>
      </p:sp>
      <p:sp>
        <p:nvSpPr>
          <p:cNvPr id="15" name="Rectangles 14"/>
          <p:cNvSpPr/>
          <p:nvPr/>
        </p:nvSpPr>
        <p:spPr>
          <a:xfrm>
            <a:off x="450215" y="558800"/>
            <a:ext cx="6757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1"/>
          <a:stretch>
            <a:fillRect/>
          </a:stretch>
        </p:blipFill>
        <p:spPr>
          <a:xfrm>
            <a:off x="321310" y="825500"/>
            <a:ext cx="11637645" cy="5862320"/>
          </a:xfrm>
          <a:prstGeom prst="rect">
            <a:avLst/>
          </a:prstGeom>
        </p:spPr>
      </p:pic>
      <p:pic>
        <p:nvPicPr>
          <p:cNvPr id="4" name="Picture 3"/>
          <p:cNvPicPr>
            <a:picLocks noChangeAspect="1"/>
          </p:cNvPicPr>
          <p:nvPr/>
        </p:nvPicPr>
        <p:blipFill>
          <a:blip r:embed="rId2"/>
          <a:stretch>
            <a:fillRect/>
          </a:stretch>
        </p:blipFill>
        <p:spPr>
          <a:xfrm>
            <a:off x="10036175" y="184150"/>
            <a:ext cx="1716405" cy="1638300"/>
          </a:xfrm>
          <a:prstGeom prst="rect">
            <a:avLst/>
          </a:prstGeom>
        </p:spPr>
      </p:pic>
      <p:sp>
        <p:nvSpPr>
          <p:cNvPr id="5" name="Text Box 4"/>
          <p:cNvSpPr txBox="1"/>
          <p:nvPr/>
        </p:nvSpPr>
        <p:spPr>
          <a:xfrm>
            <a:off x="2799715" y="6483985"/>
            <a:ext cx="9159240" cy="275590"/>
          </a:xfrm>
          <a:prstGeom prst="rect">
            <a:avLst/>
          </a:prstGeom>
          <a:noFill/>
        </p:spPr>
        <p:txBody>
          <a:bodyPr wrap="none" rtlCol="0">
            <a:spAutoFit/>
          </a:bodyPr>
          <a:p>
            <a:pPr algn="l"/>
            <a:r>
              <a:rPr lang="en-US" sz="1200">
                <a:solidFill>
                  <a:schemeClr val="bg1"/>
                </a:solidFill>
              </a:rPr>
              <a:t>https://community.aws/content/2f2d59922DQNz3iH1pCTeudpmhv/aws-bedrock-generative-ai-application-architecture</a:t>
            </a:r>
            <a:endParaRPr lang="en-US" sz="12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111760" y="154940"/>
            <a:ext cx="1804670" cy="922020"/>
          </a:xfrm>
          <a:prstGeom prst="rect">
            <a:avLst/>
          </a:prstGeom>
          <a:noFill/>
        </p:spPr>
        <p:txBody>
          <a:bodyPr wrap="none" rtlCol="0">
            <a:spAutoFit/>
          </a:bodyPr>
          <a:p>
            <a:pPr algn="ctr"/>
            <a:r>
              <a:rPr sz="5400" b="1">
                <a:solidFill>
                  <a:srgbClr val="D34BD9"/>
                </a:solidFill>
              </a:rPr>
              <a:t>RA</a:t>
            </a:r>
            <a:r>
              <a:rPr lang="pt-PT" sz="5400" b="1">
                <a:solidFill>
                  <a:srgbClr val="D34BD9"/>
                </a:solidFill>
              </a:rPr>
              <a:t>G</a:t>
            </a:r>
            <a:endParaRPr lang="pt-PT" sz="5400" b="1">
              <a:solidFill>
                <a:srgbClr val="D34BD9"/>
              </a:solidFill>
            </a:endParaRPr>
          </a:p>
        </p:txBody>
      </p:sp>
      <p:sp>
        <p:nvSpPr>
          <p:cNvPr id="2" name="Rectangles 1"/>
          <p:cNvSpPr/>
          <p:nvPr/>
        </p:nvSpPr>
        <p:spPr>
          <a:xfrm>
            <a:off x="-635" y="4816475"/>
            <a:ext cx="12191365" cy="2028825"/>
          </a:xfrm>
          <a:prstGeom prst="rect">
            <a:avLst/>
          </a:prstGeom>
          <a:solidFill>
            <a:schemeClr val="tx1">
              <a:lumMod val="85000"/>
              <a:lumOff val="15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132205" y="4991100"/>
            <a:ext cx="9927590" cy="1753235"/>
          </a:xfrm>
          <a:prstGeom prst="rect">
            <a:avLst/>
          </a:prstGeom>
          <a:noFill/>
        </p:spPr>
        <p:txBody>
          <a:bodyPr wrap="none" rtlCol="0">
            <a:spAutoFit/>
          </a:bodyPr>
          <a:p>
            <a:pPr algn="ctr"/>
            <a:r>
              <a:rPr sz="5400" b="1">
                <a:solidFill>
                  <a:srgbClr val="D34BD9"/>
                </a:solidFill>
              </a:rPr>
              <a:t>RETRIEVAL  AUGMENTED </a:t>
            </a:r>
            <a:endParaRPr sz="5400" b="1">
              <a:solidFill>
                <a:srgbClr val="D34BD9"/>
              </a:solidFill>
            </a:endParaRPr>
          </a:p>
          <a:p>
            <a:pPr algn="ctr"/>
            <a:r>
              <a:rPr sz="5400" b="1">
                <a:solidFill>
                  <a:srgbClr val="D34BD9"/>
                </a:solidFill>
              </a:rPr>
              <a:t>GENERATION</a:t>
            </a:r>
            <a:endParaRPr sz="5400" b="1">
              <a:solidFill>
                <a:srgbClr val="D34BD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What is RAG (Retrieval-Augmented Generation)?</a:t>
            </a:r>
            <a:endParaRPr sz="2000" b="1">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latin typeface="Inter Light" panose="02000403000000020004" charset="0"/>
              <a:cs typeface="Inter Light" panose="02000403000000020004" charset="0"/>
            </a:endParaRPr>
          </a:p>
        </p:txBody>
      </p:sp>
      <p:sp>
        <p:nvSpPr>
          <p:cNvPr id="3" name="Text Box 2"/>
          <p:cNvSpPr txBox="1"/>
          <p:nvPr/>
        </p:nvSpPr>
        <p:spPr>
          <a:xfrm>
            <a:off x="920115" y="2254250"/>
            <a:ext cx="9547860" cy="2306955"/>
          </a:xfrm>
          <a:prstGeom prst="rect">
            <a:avLst/>
          </a:prstGeom>
          <a:noFill/>
        </p:spPr>
        <p:txBody>
          <a:bodyPr wrap="square" rtlCol="0">
            <a:spAutoFit/>
          </a:bodyPr>
          <a:p>
            <a:pPr algn="ctr"/>
            <a:r>
              <a:rPr lang="pt-PT" sz="3600" b="1">
                <a:solidFill>
                  <a:schemeClr val="bg1"/>
                </a:solidFill>
              </a:rPr>
              <a:t>In </a:t>
            </a:r>
            <a:r>
              <a:rPr lang="pt-PT" sz="3600" b="1">
                <a:solidFill>
                  <a:srgbClr val="F4630B"/>
                </a:solidFill>
              </a:rPr>
              <a:t>Technology </a:t>
            </a:r>
            <a:r>
              <a:rPr lang="pt-PT" sz="3600" b="1">
                <a:solidFill>
                  <a:schemeClr val="bg1"/>
                </a:solidFill>
              </a:rPr>
              <a:t>there is a name that I consider a </a:t>
            </a:r>
            <a:r>
              <a:rPr lang="pt-PT" sz="3600" b="1">
                <a:solidFill>
                  <a:srgbClr val="F4630B"/>
                </a:solidFill>
              </a:rPr>
              <a:t>Genius </a:t>
            </a:r>
            <a:r>
              <a:rPr lang="pt-PT" sz="3600" b="1">
                <a:solidFill>
                  <a:schemeClr val="bg1"/>
                </a:solidFill>
              </a:rPr>
              <a:t>and at the same time a </a:t>
            </a:r>
            <a:r>
              <a:rPr lang="pt-PT" sz="3600" b="1">
                <a:solidFill>
                  <a:srgbClr val="F4630B"/>
                </a:solidFill>
              </a:rPr>
              <a:t>visionary</a:t>
            </a:r>
            <a:r>
              <a:rPr lang="pt-PT" sz="3600" b="1">
                <a:solidFill>
                  <a:schemeClr val="bg1"/>
                </a:solidFill>
              </a:rPr>
              <a:t>, who would this person be?</a:t>
            </a:r>
            <a:endParaRPr lang="pt-PT" sz="36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What is RAG (Retrieval-Augmented Generation)?</a:t>
            </a:r>
            <a:endParaRPr sz="2000" b="1">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latin typeface="Inter Light" panose="02000403000000020004" charset="0"/>
              <a:cs typeface="Inter Light" panose="02000403000000020004" charset="0"/>
            </a:endParaRPr>
          </a:p>
        </p:txBody>
      </p:sp>
      <p:sp>
        <p:nvSpPr>
          <p:cNvPr id="3" name="Text Box 2"/>
          <p:cNvSpPr txBox="1"/>
          <p:nvPr/>
        </p:nvSpPr>
        <p:spPr>
          <a:xfrm>
            <a:off x="920115" y="2254250"/>
            <a:ext cx="9547860" cy="1198880"/>
          </a:xfrm>
          <a:prstGeom prst="rect">
            <a:avLst/>
          </a:prstGeom>
          <a:noFill/>
        </p:spPr>
        <p:txBody>
          <a:bodyPr wrap="square" rtlCol="0">
            <a:spAutoFit/>
          </a:bodyPr>
          <a:p>
            <a:pPr algn="ctr"/>
            <a:r>
              <a:rPr lang="pt-PT" sz="3600" b="1">
                <a:solidFill>
                  <a:schemeClr val="bg1"/>
                </a:solidFill>
              </a:rPr>
              <a:t>He is the </a:t>
            </a:r>
            <a:r>
              <a:rPr lang="pt-PT" sz="3600" b="1">
                <a:solidFill>
                  <a:srgbClr val="F4630B"/>
                </a:solidFill>
              </a:rPr>
              <a:t>creator </a:t>
            </a:r>
            <a:r>
              <a:rPr lang="pt-PT" sz="3600" b="1">
                <a:solidFill>
                  <a:schemeClr val="bg1"/>
                </a:solidFill>
              </a:rPr>
              <a:t>of the </a:t>
            </a:r>
            <a:r>
              <a:rPr lang="pt-PT" sz="3600" b="1">
                <a:solidFill>
                  <a:srgbClr val="F4630B"/>
                </a:solidFill>
              </a:rPr>
              <a:t>Linux </a:t>
            </a:r>
            <a:r>
              <a:rPr lang="pt-PT" sz="3600" b="1">
                <a:solidFill>
                  <a:schemeClr val="bg1"/>
                </a:solidFill>
              </a:rPr>
              <a:t>Operating System</a:t>
            </a:r>
            <a:endParaRPr lang="pt-PT" sz="3600"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What is RAG (Retrieval-Augmented Generation)?</a:t>
            </a:r>
            <a:endParaRPr sz="2000" b="1">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latin typeface="Inter Light" panose="02000403000000020004" charset="0"/>
              <a:cs typeface="Inter Light" panose="02000403000000020004" charset="0"/>
            </a:endParaRPr>
          </a:p>
        </p:txBody>
      </p:sp>
      <p:sp>
        <p:nvSpPr>
          <p:cNvPr id="3" name="Text Box 2"/>
          <p:cNvSpPr txBox="1"/>
          <p:nvPr/>
        </p:nvSpPr>
        <p:spPr>
          <a:xfrm>
            <a:off x="6303645" y="982980"/>
            <a:ext cx="5338445" cy="1198880"/>
          </a:xfrm>
          <a:prstGeom prst="rect">
            <a:avLst/>
          </a:prstGeom>
          <a:noFill/>
        </p:spPr>
        <p:txBody>
          <a:bodyPr wrap="square" rtlCol="0">
            <a:spAutoFit/>
          </a:bodyPr>
          <a:p>
            <a:pPr algn="just"/>
            <a:r>
              <a:rPr lang="pt-PT" b="1">
                <a:solidFill>
                  <a:srgbClr val="F4630B"/>
                </a:solidFill>
              </a:rPr>
              <a:t>Linus Benedict Torvalds</a:t>
            </a:r>
            <a:r>
              <a:rPr lang="pt-PT" b="1">
                <a:solidFill>
                  <a:schemeClr val="bg1"/>
                </a:solidFill>
              </a:rPr>
              <a:t> (Helsínquia, 28 de dezembro de 1969) é um engenheiro de software, nascido na Finlândia e naturalizado estado-unidense em 2010 </a:t>
            </a:r>
            <a:endParaRPr lang="pt-PT" b="1">
              <a:solidFill>
                <a:schemeClr val="bg1"/>
              </a:solidFill>
            </a:endParaRPr>
          </a:p>
        </p:txBody>
      </p:sp>
      <p:pic>
        <p:nvPicPr>
          <p:cNvPr id="2" name="Picture 1"/>
          <p:cNvPicPr>
            <a:picLocks noChangeAspect="1"/>
          </p:cNvPicPr>
          <p:nvPr/>
        </p:nvPicPr>
        <p:blipFill>
          <a:blip r:embed="rId1"/>
          <a:stretch>
            <a:fillRect/>
          </a:stretch>
        </p:blipFill>
        <p:spPr>
          <a:xfrm>
            <a:off x="596900" y="913765"/>
            <a:ext cx="5276850" cy="5276850"/>
          </a:xfrm>
          <a:prstGeom prst="rect">
            <a:avLst/>
          </a:prstGeom>
        </p:spPr>
      </p:pic>
      <p:sp>
        <p:nvSpPr>
          <p:cNvPr id="4" name="Text Box 3"/>
          <p:cNvSpPr txBox="1"/>
          <p:nvPr/>
        </p:nvSpPr>
        <p:spPr>
          <a:xfrm>
            <a:off x="6303645" y="2339340"/>
            <a:ext cx="5300980" cy="3138170"/>
          </a:xfrm>
          <a:prstGeom prst="rect">
            <a:avLst/>
          </a:prstGeom>
          <a:noFill/>
        </p:spPr>
        <p:txBody>
          <a:bodyPr wrap="square" rtlCol="0" anchor="t">
            <a:spAutoFit/>
          </a:bodyPr>
          <a:p>
            <a:pPr algn="just"/>
            <a:r>
              <a:rPr lang="pt-PT" b="1">
                <a:solidFill>
                  <a:schemeClr val="bg1"/>
                </a:solidFill>
                <a:sym typeface="+mn-ea"/>
              </a:rPr>
              <a:t>Criador, e por muito tempo o desenvolvedor mais importante do </a:t>
            </a:r>
            <a:r>
              <a:rPr lang="pt-PT" b="1">
                <a:solidFill>
                  <a:srgbClr val="F4630B"/>
                </a:solidFill>
                <a:sym typeface="+mn-ea"/>
              </a:rPr>
              <a:t>núcleo Linux</a:t>
            </a:r>
            <a:r>
              <a:rPr lang="pt-PT" b="1">
                <a:solidFill>
                  <a:schemeClr val="bg1"/>
                </a:solidFill>
                <a:sym typeface="+mn-ea"/>
              </a:rPr>
              <a:t>, sendo utilizado em importantes sistemas </a:t>
            </a:r>
            <a:r>
              <a:rPr lang="pt-PT" b="1">
                <a:solidFill>
                  <a:srgbClr val="F44F0B"/>
                </a:solidFill>
                <a:sym typeface="+mn-ea"/>
              </a:rPr>
              <a:t>Linux, Android e Chrome OS</a:t>
            </a:r>
            <a:r>
              <a:rPr lang="pt-PT" b="1">
                <a:solidFill>
                  <a:schemeClr val="bg1"/>
                </a:solidFill>
                <a:sym typeface="+mn-ea"/>
              </a:rPr>
              <a:t>. </a:t>
            </a:r>
            <a:endParaRPr lang="pt-PT" b="1">
              <a:solidFill>
                <a:schemeClr val="bg1"/>
              </a:solidFill>
              <a:sym typeface="+mn-ea"/>
            </a:endParaRPr>
          </a:p>
          <a:p>
            <a:pPr algn="just"/>
            <a:endParaRPr lang="pt-PT" b="1">
              <a:solidFill>
                <a:schemeClr val="bg1"/>
              </a:solidFill>
              <a:sym typeface="+mn-ea"/>
            </a:endParaRPr>
          </a:p>
          <a:p>
            <a:pPr algn="just"/>
            <a:r>
              <a:rPr lang="pt-PT" b="1">
                <a:solidFill>
                  <a:schemeClr val="bg1"/>
                </a:solidFill>
                <a:sym typeface="+mn-ea"/>
              </a:rPr>
              <a:t>É também o </a:t>
            </a:r>
            <a:r>
              <a:rPr lang="pt-PT" b="1">
                <a:solidFill>
                  <a:srgbClr val="F4630B"/>
                </a:solidFill>
                <a:sym typeface="+mn-ea"/>
              </a:rPr>
              <a:t>criador do Git</a:t>
            </a:r>
            <a:r>
              <a:rPr lang="pt-PT" b="1">
                <a:solidFill>
                  <a:schemeClr val="bg1"/>
                </a:solidFill>
                <a:sym typeface="+mn-ea"/>
              </a:rPr>
              <a:t>, sistema de controle de versão amplamente utilizado, e o aplicativo para planejamento e registro de mergulho, </a:t>
            </a:r>
            <a:r>
              <a:rPr lang="pt-PT" b="1">
                <a:solidFill>
                  <a:srgbClr val="F4630B"/>
                </a:solidFill>
                <a:sym typeface="+mn-ea"/>
              </a:rPr>
              <a:t>Subsurface.</a:t>
            </a:r>
            <a:endParaRPr lang="pt-PT" b="1">
              <a:solidFill>
                <a:srgbClr val="F4630B"/>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sz="2865" b="1" spc="-245" dirty="0">
                <a:solidFill>
                  <a:schemeClr val="bg1"/>
                </a:solidFill>
              </a:rPr>
              <a:t>AI</a:t>
            </a:r>
            <a:r>
              <a:rPr sz="2865" b="1" spc="-175" dirty="0">
                <a:solidFill>
                  <a:schemeClr val="bg1"/>
                </a:solidFill>
              </a:rPr>
              <a:t> </a:t>
            </a:r>
            <a:r>
              <a:rPr sz="2865" b="1" spc="484" dirty="0">
                <a:solidFill>
                  <a:schemeClr val="bg1"/>
                </a:solidFill>
              </a:rPr>
              <a:t>Application</a:t>
            </a:r>
            <a:r>
              <a:rPr sz="2865" b="1" spc="-170" dirty="0">
                <a:solidFill>
                  <a:schemeClr val="bg1"/>
                </a:solidFill>
              </a:rPr>
              <a:t> </a:t>
            </a:r>
            <a:r>
              <a:rPr sz="2865" b="1" spc="570" dirty="0">
                <a:solidFill>
                  <a:schemeClr val="bg1"/>
                </a:solidFill>
              </a:rPr>
              <a:t>Architecture</a:t>
            </a:r>
            <a:r>
              <a:rPr sz="2865" b="1" spc="-170" dirty="0">
                <a:solidFill>
                  <a:schemeClr val="bg1"/>
                </a:solidFill>
              </a:rPr>
              <a:t> </a:t>
            </a:r>
            <a:r>
              <a:rPr sz="2865" b="1" spc="735" dirty="0">
                <a:solidFill>
                  <a:schemeClr val="bg1"/>
                </a:solidFill>
              </a:rPr>
              <a:t>-</a:t>
            </a:r>
            <a:r>
              <a:rPr sz="2865" b="1" spc="-170" dirty="0">
                <a:solidFill>
                  <a:schemeClr val="bg1"/>
                </a:solidFill>
              </a:rPr>
              <a:t> </a:t>
            </a:r>
            <a:r>
              <a:rPr sz="2865" b="1" spc="-180" dirty="0">
                <a:solidFill>
                  <a:schemeClr val="bg1"/>
                </a:solidFill>
              </a:rPr>
              <a:t>RAG</a:t>
            </a:r>
            <a:endParaRPr sz="2865" b="1" spc="-180" dirty="0">
              <a:solidFill>
                <a:schemeClr val="bg1"/>
              </a:solidFill>
            </a:endParaRPr>
          </a:p>
        </p:txBody>
      </p:sp>
      <p:grpSp>
        <p:nvGrpSpPr>
          <p:cNvPr id="21" name="Group 20"/>
          <p:cNvGrpSpPr/>
          <p:nvPr/>
        </p:nvGrpSpPr>
        <p:grpSpPr>
          <a:xfrm>
            <a:off x="338455" y="1721485"/>
            <a:ext cx="11278235" cy="4401820"/>
            <a:chOff x="533" y="3399"/>
            <a:chExt cx="17761" cy="6932"/>
          </a:xfrm>
        </p:grpSpPr>
        <p:sp>
          <p:nvSpPr>
            <p:cNvPr id="11" name="Oval 10"/>
            <p:cNvSpPr/>
            <p:nvPr/>
          </p:nvSpPr>
          <p:spPr>
            <a:xfrm>
              <a:off x="10354" y="3435"/>
              <a:ext cx="2758" cy="2882"/>
            </a:xfrm>
            <a:prstGeom prst="ellipse">
              <a:avLst/>
            </a:prstGeom>
            <a:solidFill>
              <a:srgbClr val="333E5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533" y="3399"/>
              <a:ext cx="2758" cy="2882"/>
            </a:xfrm>
            <a:prstGeom prst="ellipse">
              <a:avLst/>
            </a:prstGeom>
            <a:solidFill>
              <a:srgbClr val="333E5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673" y="4690"/>
              <a:ext cx="479" cy="580"/>
            </a:xfrm>
            <a:prstGeom prst="rect">
              <a:avLst/>
            </a:prstGeom>
            <a:noFill/>
          </p:spPr>
          <p:txBody>
            <a:bodyPr wrap="none" rtlCol="0">
              <a:spAutoFit/>
            </a:bodyPr>
            <a:p>
              <a:r>
                <a:rPr lang="pt-PT" altLang="en-US">
                  <a:solidFill>
                    <a:schemeClr val="bg1"/>
                  </a:solidFill>
                </a:rPr>
                <a:t>?</a:t>
              </a:r>
              <a:endParaRPr lang="pt-PT" altLang="en-US">
                <a:solidFill>
                  <a:schemeClr val="bg1"/>
                </a:solidFill>
              </a:endParaRPr>
            </a:p>
          </p:txBody>
        </p:sp>
        <p:sp>
          <p:nvSpPr>
            <p:cNvPr id="7" name="Text Box 6"/>
            <p:cNvSpPr txBox="1"/>
            <p:nvPr/>
          </p:nvSpPr>
          <p:spPr>
            <a:xfrm>
              <a:off x="10916" y="4617"/>
              <a:ext cx="1634" cy="725"/>
            </a:xfrm>
            <a:prstGeom prst="rect">
              <a:avLst/>
            </a:prstGeom>
            <a:noFill/>
          </p:spPr>
          <p:txBody>
            <a:bodyPr wrap="none" rtlCol="0">
              <a:spAutoFit/>
            </a:bodyPr>
            <a:p>
              <a:pPr algn="ctr"/>
              <a:r>
                <a:rPr lang="pt-PT" altLang="en-US" sz="1200" b="1">
                  <a:solidFill>
                    <a:schemeClr val="bg1"/>
                  </a:solidFill>
                </a:rPr>
                <a:t>Argument</a:t>
              </a:r>
              <a:endParaRPr lang="pt-PT" altLang="en-US" sz="1200" b="1">
                <a:solidFill>
                  <a:schemeClr val="bg1"/>
                </a:solidFill>
              </a:endParaRPr>
            </a:p>
            <a:p>
              <a:pPr algn="ctr"/>
              <a:r>
                <a:rPr lang="pt-PT" altLang="en-US" sz="1200" b="1">
                  <a:solidFill>
                    <a:schemeClr val="bg1"/>
                  </a:solidFill>
                </a:rPr>
                <a:t>Prompt</a:t>
              </a:r>
              <a:endParaRPr lang="pt-PT" altLang="en-US" sz="1200" b="1">
                <a:solidFill>
                  <a:schemeClr val="bg1"/>
                </a:solidFill>
              </a:endParaRPr>
            </a:p>
          </p:txBody>
        </p:sp>
        <p:sp>
          <p:nvSpPr>
            <p:cNvPr id="8" name="Rectangles 7"/>
            <p:cNvSpPr/>
            <p:nvPr/>
          </p:nvSpPr>
          <p:spPr>
            <a:xfrm>
              <a:off x="5143" y="3777"/>
              <a:ext cx="3540" cy="2127"/>
            </a:xfrm>
            <a:prstGeom prst="rect">
              <a:avLst/>
            </a:prstGeom>
            <a:solidFill>
              <a:srgbClr val="333E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Magnetic Disk 8"/>
            <p:cNvSpPr/>
            <p:nvPr/>
          </p:nvSpPr>
          <p:spPr>
            <a:xfrm>
              <a:off x="6189" y="7774"/>
              <a:ext cx="1540" cy="2040"/>
            </a:xfrm>
            <a:prstGeom prst="flowChartMagneticDisk">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Cloud 9"/>
            <p:cNvSpPr/>
            <p:nvPr/>
          </p:nvSpPr>
          <p:spPr>
            <a:xfrm>
              <a:off x="15074" y="3777"/>
              <a:ext cx="3220" cy="2040"/>
            </a:xfrm>
            <a:prstGeom prst="cloud">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937" y="9897"/>
              <a:ext cx="1981" cy="434"/>
            </a:xfrm>
            <a:prstGeom prst="rect">
              <a:avLst/>
            </a:prstGeom>
            <a:noFill/>
          </p:spPr>
          <p:txBody>
            <a:bodyPr wrap="none" rtlCol="0">
              <a:spAutoFit/>
            </a:bodyPr>
            <a:p>
              <a:r>
                <a:rPr lang="pt-PT" altLang="en-US" sz="1200" b="1">
                  <a:solidFill>
                    <a:schemeClr val="bg1"/>
                  </a:solidFill>
                </a:rPr>
                <a:t>Vector Store</a:t>
              </a:r>
              <a:endParaRPr lang="pt-PT" altLang="en-US" sz="1200" b="1">
                <a:solidFill>
                  <a:schemeClr val="bg1"/>
                </a:solidFill>
              </a:endParaRPr>
            </a:p>
          </p:txBody>
        </p:sp>
        <p:sp>
          <p:nvSpPr>
            <p:cNvPr id="20" name="Text Box 19"/>
            <p:cNvSpPr txBox="1"/>
            <p:nvPr/>
          </p:nvSpPr>
          <p:spPr>
            <a:xfrm>
              <a:off x="16164" y="4505"/>
              <a:ext cx="1046" cy="483"/>
            </a:xfrm>
            <a:prstGeom prst="rect">
              <a:avLst/>
            </a:prstGeom>
            <a:noFill/>
          </p:spPr>
          <p:txBody>
            <a:bodyPr wrap="square" rtlCol="0">
              <a:spAutoFit/>
            </a:bodyPr>
            <a:p>
              <a:r>
                <a:rPr lang="pt-PT" altLang="en-US" sz="1400" b="1">
                  <a:solidFill>
                    <a:schemeClr val="bg1"/>
                  </a:solidFill>
                  <a:sym typeface="+mn-ea"/>
                </a:rPr>
                <a:t>LLM</a:t>
              </a:r>
              <a:endParaRPr lang="pt-PT" altLang="en-US" sz="1400" b="1">
                <a:solidFill>
                  <a:schemeClr val="bg1"/>
                </a:solidFill>
              </a:endParaRPr>
            </a:p>
          </p:txBody>
        </p:sp>
        <p:sp>
          <p:nvSpPr>
            <p:cNvPr id="12" name="Text Box 11"/>
            <p:cNvSpPr txBox="1"/>
            <p:nvPr/>
          </p:nvSpPr>
          <p:spPr>
            <a:xfrm>
              <a:off x="5882" y="4690"/>
              <a:ext cx="1819" cy="434"/>
            </a:xfrm>
            <a:prstGeom prst="rect">
              <a:avLst/>
            </a:prstGeom>
            <a:noFill/>
          </p:spPr>
          <p:txBody>
            <a:bodyPr wrap="none" rtlCol="0">
              <a:spAutoFit/>
            </a:bodyPr>
            <a:p>
              <a:r>
                <a:rPr lang="pt-PT" altLang="en-US" sz="1200" b="1">
                  <a:solidFill>
                    <a:schemeClr val="bg1"/>
                  </a:solidFill>
                </a:rPr>
                <a:t>Application</a:t>
              </a:r>
              <a:endParaRPr lang="pt-PT" altLang="en-US" sz="1200" b="1">
                <a:solidFill>
                  <a:schemeClr val="bg1"/>
                </a:solidFill>
              </a:endParaRPr>
            </a:p>
          </p:txBody>
        </p:sp>
        <p:cxnSp>
          <p:nvCxnSpPr>
            <p:cNvPr id="13" name="Straight Arrow Connector 12"/>
            <p:cNvCxnSpPr>
              <a:stCxn id="4" idx="6"/>
              <a:endCxn id="8" idx="1"/>
            </p:cNvCxnSpPr>
            <p:nvPr/>
          </p:nvCxnSpPr>
          <p:spPr>
            <a:xfrm>
              <a:off x="3291" y="4840"/>
              <a:ext cx="1852" cy="1"/>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2"/>
            </p:cNvCxnSpPr>
            <p:nvPr/>
          </p:nvCxnSpPr>
          <p:spPr>
            <a:xfrm>
              <a:off x="8683" y="4841"/>
              <a:ext cx="1671" cy="3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6"/>
            </p:cNvCxnSpPr>
            <p:nvPr/>
          </p:nvCxnSpPr>
          <p:spPr>
            <a:xfrm>
              <a:off x="13112" y="4876"/>
              <a:ext cx="216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1"/>
            </p:cNvCxnSpPr>
            <p:nvPr/>
          </p:nvCxnSpPr>
          <p:spPr>
            <a:xfrm>
              <a:off x="6913" y="5904"/>
              <a:ext cx="46" cy="187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32" name="Picture 31"/>
          <p:cNvPicPr>
            <a:picLocks noChangeAspect="1"/>
          </p:cNvPicPr>
          <p:nvPr/>
        </p:nvPicPr>
        <p:blipFill>
          <a:blip r:embed="rId1"/>
          <a:stretch>
            <a:fillRect/>
          </a:stretch>
        </p:blipFill>
        <p:spPr>
          <a:xfrm>
            <a:off x="-9525" y="-10160"/>
            <a:ext cx="106680" cy="6829425"/>
          </a:xfrm>
          <a:prstGeom prst="rect">
            <a:avLst/>
          </a:prstGeom>
        </p:spPr>
      </p:pic>
      <p:sp>
        <p:nvSpPr>
          <p:cNvPr id="3" name="Text Box 2"/>
          <p:cNvSpPr txBox="1"/>
          <p:nvPr/>
        </p:nvSpPr>
        <p:spPr>
          <a:xfrm>
            <a:off x="4584700" y="6344920"/>
            <a:ext cx="7315200" cy="368300"/>
          </a:xfrm>
          <a:prstGeom prst="rect">
            <a:avLst/>
          </a:prstGeom>
          <a:noFill/>
        </p:spPr>
        <p:txBody>
          <a:bodyPr wrap="none" rtlCol="0">
            <a:spAutoFit/>
          </a:bodyPr>
          <a:p>
            <a:pPr algn="l"/>
            <a:r>
              <a:rPr lang="en-US">
                <a:solidFill>
                  <a:schemeClr val="bg1"/>
                </a:solidFill>
              </a:rPr>
              <a:t>https://triggo.ai/blog/o-que-e-retrieval-augmented-generation/</a:t>
            </a:r>
            <a:endParaRPr lang="en-US">
              <a:solidFill>
                <a:schemeClr val="bg1"/>
              </a:solidFill>
            </a:endParaRPr>
          </a:p>
        </p:txBody>
      </p:sp>
      <p:pic>
        <p:nvPicPr>
          <p:cNvPr id="17" name="Picture 16"/>
          <p:cNvPicPr>
            <a:picLocks noChangeAspect="1"/>
          </p:cNvPicPr>
          <p:nvPr/>
        </p:nvPicPr>
        <p:blipFill>
          <a:blip r:embed="rId2"/>
          <a:stretch>
            <a:fillRect/>
          </a:stretch>
        </p:blipFill>
        <p:spPr>
          <a:xfrm>
            <a:off x="8326120" y="3811905"/>
            <a:ext cx="1937385" cy="19989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lang="pt-PT" sz="2865" b="1" dirty="0">
                <a:solidFill>
                  <a:schemeClr val="bg1"/>
                </a:solidFill>
              </a:rPr>
              <a:t>C</a:t>
            </a:r>
            <a:r>
              <a:rPr sz="2865" b="1" dirty="0">
                <a:solidFill>
                  <a:schemeClr val="bg1"/>
                </a:solidFill>
              </a:rPr>
              <a:t>onceptual </a:t>
            </a:r>
            <a:r>
              <a:rPr lang="pt-PT" sz="2865" b="1" dirty="0">
                <a:solidFill>
                  <a:schemeClr val="bg1"/>
                </a:solidFill>
              </a:rPr>
              <a:t>F</a:t>
            </a:r>
            <a:r>
              <a:rPr sz="2865" b="1" dirty="0">
                <a:solidFill>
                  <a:schemeClr val="bg1"/>
                </a:solidFill>
              </a:rPr>
              <a:t>low of using RAG with LLMs</a:t>
            </a:r>
            <a:endParaRPr sz="2865" b="1" dirty="0">
              <a:solidFill>
                <a:schemeClr val="bg1"/>
              </a:solidFill>
            </a:endParaRPr>
          </a:p>
        </p:txBody>
      </p:sp>
      <p:pic>
        <p:nvPicPr>
          <p:cNvPr id="43" name="Graphic 42" descr="Client resource icon for the General Icons category."/>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693670" y="3123565"/>
            <a:ext cx="964565" cy="964565"/>
          </a:xfrm>
          <a:prstGeom prst="rect">
            <a:avLst/>
          </a:prstGeom>
        </p:spPr>
      </p:pic>
      <p:sp>
        <p:nvSpPr>
          <p:cNvPr id="17" name="Rectangles 16"/>
          <p:cNvSpPr/>
          <p:nvPr/>
        </p:nvSpPr>
        <p:spPr>
          <a:xfrm>
            <a:off x="5142230" y="1563370"/>
            <a:ext cx="2080260" cy="1031240"/>
          </a:xfrm>
          <a:prstGeom prst="rect">
            <a:avLst/>
          </a:prstGeom>
          <a:solidFill>
            <a:srgbClr val="333E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5389245" y="1848485"/>
            <a:ext cx="1586230" cy="460375"/>
          </a:xfrm>
          <a:prstGeom prst="rect">
            <a:avLst/>
          </a:prstGeom>
          <a:noFill/>
        </p:spPr>
        <p:txBody>
          <a:bodyPr wrap="none" rtlCol="0">
            <a:spAutoFit/>
          </a:bodyPr>
          <a:p>
            <a:pPr algn="ctr"/>
            <a:r>
              <a:rPr lang="pt-PT" altLang="en-US" sz="1200" b="1">
                <a:solidFill>
                  <a:schemeClr val="bg1"/>
                </a:solidFill>
              </a:rPr>
              <a:t>Search Relevant</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p:txBody>
      </p:sp>
      <p:sp>
        <p:nvSpPr>
          <p:cNvPr id="22" name="Text Box 21"/>
          <p:cNvSpPr txBox="1"/>
          <p:nvPr/>
        </p:nvSpPr>
        <p:spPr>
          <a:xfrm>
            <a:off x="519430" y="3201670"/>
            <a:ext cx="815340" cy="645160"/>
          </a:xfrm>
          <a:prstGeom prst="rect">
            <a:avLst/>
          </a:prstGeom>
          <a:noFill/>
        </p:spPr>
        <p:txBody>
          <a:bodyPr wrap="none" rtlCol="0">
            <a:spAutoFit/>
          </a:bodyPr>
          <a:p>
            <a:pPr algn="ctr"/>
            <a:r>
              <a:rPr lang="pt-PT" altLang="en-US" sz="1200" b="1">
                <a:solidFill>
                  <a:schemeClr val="bg1"/>
                </a:solidFill>
              </a:rPr>
              <a:t>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p:txBody>
      </p:sp>
      <p:cxnSp>
        <p:nvCxnSpPr>
          <p:cNvPr id="23" name="Straight Arrow Connector 22"/>
          <p:cNvCxnSpPr/>
          <p:nvPr/>
        </p:nvCxnSpPr>
        <p:spPr>
          <a:xfrm>
            <a:off x="1455420" y="3489960"/>
            <a:ext cx="1117600" cy="1016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7" name="Graphic 46" descr="Database resource icon for the General Icons category."/>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9961245" y="2218690"/>
            <a:ext cx="733425" cy="733425"/>
          </a:xfrm>
          <a:prstGeom prst="rect">
            <a:avLst/>
          </a:prstGeom>
        </p:spPr>
      </p:pic>
      <p:pic>
        <p:nvPicPr>
          <p:cNvPr id="25" name="Graphic 16" descr="Documents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61245" y="1187450"/>
            <a:ext cx="62865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descr="Amazon Bedrock service icon."/>
          <p:cNvPicPr>
            <a:picLocks noChangeAspect="1"/>
          </p:cNvPicPr>
          <p:nvPr/>
        </p:nvPicPr>
        <p:blipFill>
          <a:blip r:embed="rId7"/>
          <a:srcRect/>
          <a:stretch>
            <a:fillRect/>
          </a:stretch>
        </p:blipFill>
        <p:spPr>
          <a:xfrm>
            <a:off x="8038783" y="5515293"/>
            <a:ext cx="762000" cy="762000"/>
          </a:xfrm>
          <a:prstGeom prst="rect">
            <a:avLst/>
          </a:prstGeom>
        </p:spPr>
      </p:pic>
      <p:cxnSp>
        <p:nvCxnSpPr>
          <p:cNvPr id="28" name="Elbow Connector 27"/>
          <p:cNvCxnSpPr>
            <a:endCxn id="17" idx="1"/>
          </p:cNvCxnSpPr>
          <p:nvPr/>
        </p:nvCxnSpPr>
        <p:spPr>
          <a:xfrm flipV="1">
            <a:off x="3167380" y="2078990"/>
            <a:ext cx="1974850" cy="1013460"/>
          </a:xfrm>
          <a:prstGeom prst="bentConnector3">
            <a:avLst>
              <a:gd name="adj1" fmla="val 160"/>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2"/>
            <a:endCxn id="43" idx="3"/>
          </p:cNvCxnSpPr>
          <p:nvPr/>
        </p:nvCxnSpPr>
        <p:spPr>
          <a:xfrm rot="5400000">
            <a:off x="4414520" y="1837690"/>
            <a:ext cx="1011555" cy="2524125"/>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57220" y="4177030"/>
            <a:ext cx="10160" cy="86106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2633980" y="5134610"/>
            <a:ext cx="1018540" cy="1198880"/>
          </a:xfrm>
          <a:prstGeom prst="rect">
            <a:avLst/>
          </a:prstGeom>
          <a:noFill/>
        </p:spPr>
        <p:txBody>
          <a:bodyPr wrap="none" rtlCol="0">
            <a:spAutoFit/>
          </a:bodyPr>
          <a:p>
            <a:pPr algn="ctr"/>
            <a:r>
              <a:rPr lang="pt-PT" altLang="en-US" sz="1200" b="1">
                <a:solidFill>
                  <a:schemeClr val="bg1"/>
                </a:solidFill>
              </a:rPr>
              <a:t>  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34" name="Text Box 33"/>
          <p:cNvSpPr txBox="1"/>
          <p:nvPr/>
        </p:nvSpPr>
        <p:spPr>
          <a:xfrm>
            <a:off x="2174240" y="2223135"/>
            <a:ext cx="698500" cy="275590"/>
          </a:xfrm>
          <a:prstGeom prst="rect">
            <a:avLst/>
          </a:prstGeom>
          <a:noFill/>
        </p:spPr>
        <p:txBody>
          <a:bodyPr wrap="none" rtlCol="0">
            <a:spAutoFit/>
          </a:bodyPr>
          <a:p>
            <a:r>
              <a:rPr lang="pt-PT" altLang="en-US" sz="1200" b="1">
                <a:solidFill>
                  <a:schemeClr val="bg1"/>
                </a:solidFill>
              </a:rPr>
              <a:t>Query</a:t>
            </a:r>
            <a:endParaRPr lang="pt-PT" altLang="en-US" sz="1200" b="1">
              <a:solidFill>
                <a:schemeClr val="bg1"/>
              </a:solidFill>
            </a:endParaRPr>
          </a:p>
        </p:txBody>
      </p:sp>
      <p:sp>
        <p:nvSpPr>
          <p:cNvPr id="35" name="Text Box 34"/>
          <p:cNvSpPr txBox="1"/>
          <p:nvPr/>
        </p:nvSpPr>
        <p:spPr>
          <a:xfrm>
            <a:off x="7222490" y="6257290"/>
            <a:ext cx="2966085" cy="275590"/>
          </a:xfrm>
          <a:prstGeom prst="rect">
            <a:avLst/>
          </a:prstGeom>
          <a:noFill/>
        </p:spPr>
        <p:txBody>
          <a:bodyPr wrap="none" rtlCol="0">
            <a:spAutoFit/>
          </a:bodyPr>
          <a:p>
            <a:r>
              <a:rPr lang="pt-PT" altLang="en-US" sz="1200" b="1">
                <a:solidFill>
                  <a:schemeClr val="bg1"/>
                </a:solidFill>
              </a:rPr>
              <a:t>Large Language Model EndPoint</a:t>
            </a:r>
            <a:endParaRPr lang="pt-PT" altLang="en-US" sz="1200" b="1">
              <a:solidFill>
                <a:schemeClr val="bg1"/>
              </a:solidFill>
            </a:endParaRPr>
          </a:p>
        </p:txBody>
      </p:sp>
      <p:sp>
        <p:nvSpPr>
          <p:cNvPr id="36" name="Text Box 35"/>
          <p:cNvSpPr txBox="1"/>
          <p:nvPr/>
        </p:nvSpPr>
        <p:spPr>
          <a:xfrm>
            <a:off x="10694670" y="1847215"/>
            <a:ext cx="1132840" cy="460375"/>
          </a:xfrm>
          <a:prstGeom prst="rect">
            <a:avLst/>
          </a:prstGeom>
          <a:noFill/>
        </p:spPr>
        <p:txBody>
          <a:bodyPr wrap="none" rtlCol="0">
            <a:spAutoFit/>
          </a:bodyPr>
          <a:p>
            <a:pPr algn="ctr"/>
            <a:r>
              <a:rPr lang="pt-PT" altLang="en-US" sz="1200" b="1">
                <a:solidFill>
                  <a:schemeClr val="bg1"/>
                </a:solidFill>
              </a:rPr>
              <a:t>Knowledge</a:t>
            </a:r>
            <a:endParaRPr lang="pt-PT" altLang="en-US" sz="1200" b="1">
              <a:solidFill>
                <a:schemeClr val="bg1"/>
              </a:solidFill>
            </a:endParaRPr>
          </a:p>
          <a:p>
            <a:pPr algn="ctr"/>
            <a:r>
              <a:rPr lang="pt-PT" altLang="en-US" sz="1200" b="1">
                <a:solidFill>
                  <a:schemeClr val="bg1"/>
                </a:solidFill>
              </a:rPr>
              <a:t>Sources</a:t>
            </a:r>
            <a:endParaRPr lang="pt-PT" altLang="en-US" sz="1200" b="1">
              <a:solidFill>
                <a:schemeClr val="bg1"/>
              </a:solidFill>
            </a:endParaRPr>
          </a:p>
        </p:txBody>
      </p:sp>
      <p:sp>
        <p:nvSpPr>
          <p:cNvPr id="37" name="Left Bracket 36"/>
          <p:cNvSpPr/>
          <p:nvPr/>
        </p:nvSpPr>
        <p:spPr>
          <a:xfrm>
            <a:off x="9491980" y="1205230"/>
            <a:ext cx="381000" cy="1764665"/>
          </a:xfrm>
          <a:prstGeom prst="leftBracket">
            <a:avLst/>
          </a:prstGeom>
          <a:ln w="317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cxnSp>
        <p:nvCxnSpPr>
          <p:cNvPr id="38" name="Straight Arrow Connector 37"/>
          <p:cNvCxnSpPr>
            <a:stCxn id="17" idx="3"/>
          </p:cNvCxnSpPr>
          <p:nvPr/>
        </p:nvCxnSpPr>
        <p:spPr>
          <a:xfrm>
            <a:off x="7222490" y="2078990"/>
            <a:ext cx="226949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547110" y="6073775"/>
            <a:ext cx="4491990" cy="4127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323590" y="4170045"/>
            <a:ext cx="1390015" cy="460375"/>
          </a:xfrm>
          <a:prstGeom prst="rect">
            <a:avLst/>
          </a:prstGeom>
          <a:noFill/>
        </p:spPr>
        <p:txBody>
          <a:bodyPr wrap="none" rtlCol="0">
            <a:spAutoFit/>
          </a:bodyPr>
          <a:p>
            <a:r>
              <a:rPr lang="pt-PT" altLang="en-US" sz="1200" b="1">
                <a:solidFill>
                  <a:schemeClr val="bg1"/>
                </a:solidFill>
              </a:rPr>
              <a:t>Generate Text</a:t>
            </a:r>
            <a:endParaRPr lang="pt-PT" altLang="en-US" sz="1200" b="1">
              <a:solidFill>
                <a:schemeClr val="bg1"/>
              </a:solidFill>
            </a:endParaRPr>
          </a:p>
          <a:p>
            <a:pPr algn="ctr"/>
            <a:r>
              <a:rPr lang="pt-PT" altLang="en-US" sz="1200" b="1">
                <a:solidFill>
                  <a:schemeClr val="bg1"/>
                </a:solidFill>
              </a:rPr>
              <a:t>Response</a:t>
            </a:r>
            <a:endParaRPr lang="pt-PT" altLang="en-US" sz="1200" b="1">
              <a:solidFill>
                <a:schemeClr val="bg1"/>
              </a:solidFill>
            </a:endParaRPr>
          </a:p>
        </p:txBody>
      </p:sp>
      <p:cxnSp>
        <p:nvCxnSpPr>
          <p:cNvPr id="41" name="Elbow Connector 40"/>
          <p:cNvCxnSpPr/>
          <p:nvPr/>
        </p:nvCxnSpPr>
        <p:spPr>
          <a:xfrm rot="10800000">
            <a:off x="4028440" y="4630420"/>
            <a:ext cx="3968115" cy="1084580"/>
          </a:xfrm>
          <a:prstGeom prst="bentConnector3">
            <a:avLst>
              <a:gd name="adj1" fmla="val 100640"/>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6280785" y="3092450"/>
            <a:ext cx="1193800" cy="829945"/>
          </a:xfrm>
          <a:prstGeom prst="rect">
            <a:avLst/>
          </a:prstGeom>
          <a:noFill/>
        </p:spPr>
        <p:txBody>
          <a:bodyPr wrap="none" rtlCol="0">
            <a:spAutoFit/>
          </a:bodyPr>
          <a:p>
            <a:pPr algn="ctr"/>
            <a:r>
              <a:rPr lang="pt-PT" altLang="en-US" sz="1200" b="1">
                <a:solidFill>
                  <a:schemeClr val="bg1"/>
                </a:solidFill>
              </a:rPr>
              <a:t>Relevant </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a:p>
            <a:pPr algn="ctr"/>
            <a:r>
              <a:rPr lang="pt-PT" altLang="en-US" sz="1200" b="1">
                <a:solidFill>
                  <a:schemeClr val="bg1"/>
                </a:solidFill>
                <a:sym typeface="+mn-ea"/>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44" name="Oval 43"/>
          <p:cNvSpPr/>
          <p:nvPr/>
        </p:nvSpPr>
        <p:spPr>
          <a:xfrm>
            <a:off x="2236470" y="5515610"/>
            <a:ext cx="39306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5" name="Text Box 44"/>
          <p:cNvSpPr txBox="1"/>
          <p:nvPr/>
        </p:nvSpPr>
        <p:spPr>
          <a:xfrm>
            <a:off x="2261235" y="5534660"/>
            <a:ext cx="328295" cy="368300"/>
          </a:xfrm>
          <a:prstGeom prst="rect">
            <a:avLst/>
          </a:prstGeom>
          <a:noFill/>
        </p:spPr>
        <p:txBody>
          <a:bodyPr wrap="none" rtlCol="0">
            <a:spAutoFit/>
          </a:bodyPr>
          <a:p>
            <a:r>
              <a:rPr lang="pt-PT" altLang="en-US">
                <a:solidFill>
                  <a:srgbClr val="00B0F0"/>
                </a:solidFill>
              </a:rPr>
              <a:t>4</a:t>
            </a:r>
            <a:endParaRPr lang="pt-PT" altLang="en-US">
              <a:solidFill>
                <a:srgbClr val="00B0F0"/>
              </a:solidFill>
            </a:endParaRPr>
          </a:p>
        </p:txBody>
      </p:sp>
      <p:sp>
        <p:nvSpPr>
          <p:cNvPr id="46" name="Oval 45"/>
          <p:cNvSpPr/>
          <p:nvPr/>
        </p:nvSpPr>
        <p:spPr>
          <a:xfrm>
            <a:off x="1844675" y="2094865"/>
            <a:ext cx="43180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8" name="Text Box 47"/>
          <p:cNvSpPr txBox="1"/>
          <p:nvPr/>
        </p:nvSpPr>
        <p:spPr>
          <a:xfrm>
            <a:off x="1896110" y="2130425"/>
            <a:ext cx="328295" cy="368300"/>
          </a:xfrm>
          <a:prstGeom prst="rect">
            <a:avLst/>
          </a:prstGeom>
          <a:noFill/>
        </p:spPr>
        <p:txBody>
          <a:bodyPr wrap="none" rtlCol="0">
            <a:spAutoFit/>
          </a:bodyPr>
          <a:p>
            <a:r>
              <a:rPr lang="pt-PT" altLang="en-US">
                <a:solidFill>
                  <a:srgbClr val="00B0F0"/>
                </a:solidFill>
              </a:rPr>
              <a:t>2</a:t>
            </a:r>
            <a:endParaRPr lang="pt-PT" altLang="en-US">
              <a:solidFill>
                <a:srgbClr val="00B0F0"/>
              </a:solidFill>
            </a:endParaRPr>
          </a:p>
        </p:txBody>
      </p:sp>
      <p:sp>
        <p:nvSpPr>
          <p:cNvPr id="49" name="Oval 48"/>
          <p:cNvSpPr/>
          <p:nvPr/>
        </p:nvSpPr>
        <p:spPr>
          <a:xfrm>
            <a:off x="6003290" y="3605530"/>
            <a:ext cx="46736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0" name="Text Box 49"/>
          <p:cNvSpPr txBox="1"/>
          <p:nvPr/>
        </p:nvSpPr>
        <p:spPr>
          <a:xfrm>
            <a:off x="6072505" y="3641090"/>
            <a:ext cx="328295" cy="368300"/>
          </a:xfrm>
          <a:prstGeom prst="rect">
            <a:avLst/>
          </a:prstGeom>
          <a:noFill/>
        </p:spPr>
        <p:txBody>
          <a:bodyPr wrap="none" rtlCol="0">
            <a:spAutoFit/>
          </a:bodyPr>
          <a:p>
            <a:r>
              <a:rPr lang="pt-PT" altLang="en-US">
                <a:solidFill>
                  <a:srgbClr val="00B0F0"/>
                </a:solidFill>
              </a:rPr>
              <a:t>3</a:t>
            </a:r>
            <a:endParaRPr lang="pt-PT" altLang="en-US">
              <a:solidFill>
                <a:srgbClr val="00B0F0"/>
              </a:solidFill>
            </a:endParaRPr>
          </a:p>
        </p:txBody>
      </p:sp>
      <p:sp>
        <p:nvSpPr>
          <p:cNvPr id="51" name="Oval 50"/>
          <p:cNvSpPr/>
          <p:nvPr/>
        </p:nvSpPr>
        <p:spPr>
          <a:xfrm>
            <a:off x="4468495" y="4380865"/>
            <a:ext cx="4540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2" name="Text Box 51"/>
          <p:cNvSpPr txBox="1"/>
          <p:nvPr/>
        </p:nvSpPr>
        <p:spPr>
          <a:xfrm>
            <a:off x="4531360" y="4423410"/>
            <a:ext cx="328295" cy="368300"/>
          </a:xfrm>
          <a:prstGeom prst="rect">
            <a:avLst/>
          </a:prstGeom>
          <a:noFill/>
        </p:spPr>
        <p:txBody>
          <a:bodyPr wrap="none" rtlCol="0">
            <a:spAutoFit/>
          </a:bodyPr>
          <a:p>
            <a:r>
              <a:rPr lang="pt-PT" altLang="en-US">
                <a:solidFill>
                  <a:srgbClr val="00B0F0"/>
                </a:solidFill>
              </a:rPr>
              <a:t>5</a:t>
            </a:r>
            <a:endParaRPr lang="pt-PT" altLang="en-US">
              <a:solidFill>
                <a:srgbClr val="00B0F0"/>
              </a:solidFill>
            </a:endParaRPr>
          </a:p>
        </p:txBody>
      </p:sp>
      <p:sp>
        <p:nvSpPr>
          <p:cNvPr id="53" name="Text Box 52"/>
          <p:cNvSpPr txBox="1"/>
          <p:nvPr/>
        </p:nvSpPr>
        <p:spPr>
          <a:xfrm>
            <a:off x="100330" y="6531610"/>
            <a:ext cx="4680585" cy="245110"/>
          </a:xfrm>
          <a:prstGeom prst="rect">
            <a:avLst/>
          </a:prstGeom>
          <a:noFill/>
        </p:spPr>
        <p:txBody>
          <a:bodyPr wrap="square" rtlCol="0" anchor="t">
            <a:spAutoFit/>
          </a:bodyPr>
          <a:p>
            <a:r>
              <a:rPr lang="en-US" sz="1000">
                <a:solidFill>
                  <a:schemeClr val="bg1"/>
                </a:solidFill>
              </a:rPr>
              <a:t>https://aws.amazon.com/pt/what-is/retrieval-augmented-generation/</a:t>
            </a:r>
            <a:endParaRPr lang="en-US" sz="1000">
              <a:solidFill>
                <a:schemeClr val="bg1"/>
              </a:solidFill>
            </a:endParaRPr>
          </a:p>
        </p:txBody>
      </p:sp>
      <p:sp>
        <p:nvSpPr>
          <p:cNvPr id="3" name="Oval 2"/>
          <p:cNvSpPr/>
          <p:nvPr/>
        </p:nvSpPr>
        <p:spPr>
          <a:xfrm>
            <a:off x="1223645" y="3518535"/>
            <a:ext cx="4413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Text Box 3"/>
          <p:cNvSpPr txBox="1"/>
          <p:nvPr/>
        </p:nvSpPr>
        <p:spPr>
          <a:xfrm>
            <a:off x="1280160" y="3554095"/>
            <a:ext cx="328295" cy="368300"/>
          </a:xfrm>
          <a:prstGeom prst="rect">
            <a:avLst/>
          </a:prstGeom>
          <a:noFill/>
        </p:spPr>
        <p:txBody>
          <a:bodyPr wrap="none" rtlCol="0">
            <a:spAutoFit/>
          </a:bodyPr>
          <a:p>
            <a:r>
              <a:rPr lang="pt-PT" altLang="en-US">
                <a:solidFill>
                  <a:srgbClr val="00B0F0"/>
                </a:solidFill>
              </a:rPr>
              <a:t>1</a:t>
            </a:r>
            <a:endParaRPr lang="pt-PT" altLang="en-US">
              <a:solidFill>
                <a:srgbClr val="00B0F0"/>
              </a:solidFill>
            </a:endParaRPr>
          </a:p>
        </p:txBody>
      </p:sp>
      <p:pic>
        <p:nvPicPr>
          <p:cNvPr id="5" name="Picture 4"/>
          <p:cNvPicPr>
            <a:picLocks noChangeAspect="1"/>
          </p:cNvPicPr>
          <p:nvPr/>
        </p:nvPicPr>
        <p:blipFill>
          <a:blip r:embed="rId8"/>
          <a:stretch>
            <a:fillRect/>
          </a:stretch>
        </p:blipFill>
        <p:spPr>
          <a:xfrm>
            <a:off x="9381490" y="3640455"/>
            <a:ext cx="2275840" cy="2262505"/>
          </a:xfrm>
          <a:prstGeom prst="rect">
            <a:avLst/>
          </a:prstGeom>
        </p:spPr>
      </p:pic>
      <p:pic>
        <p:nvPicPr>
          <p:cNvPr id="32" name="Picture 31"/>
          <p:cNvPicPr>
            <a:picLocks noChangeAspect="1"/>
          </p:cNvPicPr>
          <p:nvPr/>
        </p:nvPicPr>
        <p:blipFill>
          <a:blip r:embed="rId9"/>
          <a:stretch>
            <a:fillRect/>
          </a:stretch>
        </p:blipFill>
        <p:spPr>
          <a:xfrm>
            <a:off x="-9525" y="-10160"/>
            <a:ext cx="106680" cy="68294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920115" y="2254250"/>
            <a:ext cx="4185285" cy="521970"/>
          </a:xfrm>
          <a:prstGeom prst="rect">
            <a:avLst/>
          </a:prstGeom>
          <a:noFill/>
        </p:spPr>
        <p:txBody>
          <a:bodyPr wrap="square" rtlCol="0">
            <a:spAutoFit/>
          </a:bodyPr>
          <a:p>
            <a:pPr algn="ctr"/>
            <a:r>
              <a:rPr lang="pt-PT" sz="2800" b="1">
                <a:gradFill>
                  <a:gsLst>
                    <a:gs pos="0">
                      <a:srgbClr val="14CD68"/>
                    </a:gs>
                    <a:gs pos="100000">
                      <a:srgbClr val="0B6E38"/>
                    </a:gs>
                  </a:gsLst>
                  <a:lin scaled="0"/>
                </a:gradFill>
              </a:rPr>
              <a:t> </a:t>
            </a:r>
            <a:r>
              <a:rPr lang="pt-PT" sz="2800" b="1">
                <a:solidFill>
                  <a:schemeClr val="bg1"/>
                </a:solidFill>
              </a:rPr>
              <a:t>RAG </a:t>
            </a:r>
            <a:r>
              <a:rPr lang="pt-PT" sz="2800" b="1">
                <a:gradFill>
                  <a:gsLst>
                    <a:gs pos="0">
                      <a:srgbClr val="14CD68"/>
                    </a:gs>
                    <a:gs pos="100000">
                      <a:srgbClr val="0B6E38"/>
                    </a:gs>
                  </a:gsLst>
                  <a:lin scaled="0"/>
                </a:gradFill>
              </a:rPr>
              <a:t>v/s </a:t>
            </a:r>
            <a:r>
              <a:rPr lang="pt-PT" sz="2800" b="1">
                <a:solidFill>
                  <a:schemeClr val="bg1"/>
                </a:solidFill>
              </a:rPr>
              <a:t>Agent AI</a:t>
            </a:r>
            <a:r>
              <a:rPr lang="pt-PT" sz="2800" b="1">
                <a:gradFill>
                  <a:gsLst>
                    <a:gs pos="0">
                      <a:srgbClr val="14CD68"/>
                    </a:gs>
                    <a:gs pos="100000">
                      <a:srgbClr val="0B6E38"/>
                    </a:gs>
                  </a:gsLst>
                  <a:lin scaled="0"/>
                </a:gradFill>
              </a:rPr>
              <a:t> </a:t>
            </a:r>
            <a:endParaRPr lang="pt-PT" sz="2800" b="1">
              <a:gradFill>
                <a:gsLst>
                  <a:gs pos="0">
                    <a:srgbClr val="14CD68"/>
                  </a:gs>
                  <a:gs pos="100000">
                    <a:srgbClr val="0B6E38"/>
                  </a:gs>
                </a:gsLst>
                <a:lin scaled="0"/>
              </a:gradFill>
            </a:endParaRPr>
          </a:p>
        </p:txBody>
      </p:sp>
      <p:sp>
        <p:nvSpPr>
          <p:cNvPr id="2" name="Rounded Rectangle 1"/>
          <p:cNvSpPr/>
          <p:nvPr/>
        </p:nvSpPr>
        <p:spPr>
          <a:xfrm>
            <a:off x="5935345" y="753110"/>
            <a:ext cx="5116830" cy="5250180"/>
          </a:xfrm>
          <a:prstGeom prst="roundRect">
            <a:avLst/>
          </a:prstGeom>
          <a:gradFill>
            <a:gsLst>
              <a:gs pos="0">
                <a:srgbClr val="D34BD9"/>
              </a:gs>
              <a:gs pos="78000">
                <a:srgbClr val="7030A0"/>
              </a:gs>
              <a:gs pos="36000">
                <a:srgbClr val="D34BD9"/>
              </a:gs>
              <a:gs pos="100000">
                <a:srgbClr val="7030A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descr="Captura_de_tela_de_2024-11-07_16-26-19-removebg-preview"/>
          <p:cNvPicPr>
            <a:picLocks noChangeAspect="1"/>
          </p:cNvPicPr>
          <p:nvPr/>
        </p:nvPicPr>
        <p:blipFill>
          <a:blip r:embed="rId1"/>
          <a:stretch>
            <a:fillRect/>
          </a:stretch>
        </p:blipFill>
        <p:spPr>
          <a:xfrm>
            <a:off x="6698615" y="1433830"/>
            <a:ext cx="3590925" cy="3705225"/>
          </a:xfrm>
          <a:prstGeom prst="rect">
            <a:avLst/>
          </a:prstGeom>
        </p:spPr>
      </p:pic>
      <p:sp>
        <p:nvSpPr>
          <p:cNvPr id="5" name="Text Box 4"/>
          <p:cNvSpPr txBox="1"/>
          <p:nvPr/>
        </p:nvSpPr>
        <p:spPr>
          <a:xfrm>
            <a:off x="5302885" y="6371590"/>
            <a:ext cx="6458585" cy="368300"/>
          </a:xfrm>
          <a:prstGeom prst="rect">
            <a:avLst/>
          </a:prstGeom>
          <a:noFill/>
        </p:spPr>
        <p:txBody>
          <a:bodyPr wrap="none" rtlCol="0">
            <a:spAutoFit/>
          </a:bodyPr>
          <a:p>
            <a:pPr algn="l"/>
            <a:r>
              <a:rPr lang="en-US">
                <a:solidFill>
                  <a:schemeClr val="bg1"/>
                </a:solidFill>
              </a:rPr>
              <a:t>https://yourgpt.ai/blog/general/rag-chatbot-vs-ai-agent</a:t>
            </a:r>
            <a:endParaRPr lang="en-US">
              <a:solidFill>
                <a:schemeClr val="bg1"/>
              </a:solidFill>
            </a:endParaRPr>
          </a:p>
        </p:txBody>
      </p:sp>
      <p:sp>
        <p:nvSpPr>
          <p:cNvPr id="6" name="Text Box 5"/>
          <p:cNvSpPr txBox="1"/>
          <p:nvPr/>
        </p:nvSpPr>
        <p:spPr>
          <a:xfrm>
            <a:off x="1762760" y="1479550"/>
            <a:ext cx="2359025" cy="521970"/>
          </a:xfrm>
          <a:prstGeom prst="rect">
            <a:avLst/>
          </a:prstGeom>
          <a:noFill/>
        </p:spPr>
        <p:txBody>
          <a:bodyPr wrap="none" rtlCol="0">
            <a:spAutoFit/>
          </a:bodyPr>
          <a:p>
            <a:pPr algn="l"/>
            <a:r>
              <a:rPr lang="pt-PT" sz="2800" b="1">
                <a:solidFill>
                  <a:srgbClr val="F44F0B"/>
                </a:solidFill>
                <a:sym typeface="+mn-ea"/>
              </a:rPr>
              <a:t>Comparing</a:t>
            </a:r>
            <a:endParaRPr lang="pt-PT" sz="2800" b="1">
              <a:solidFill>
                <a:srgbClr val="F44F0B"/>
              </a:solidFill>
              <a:sym typeface="+mn-ea"/>
            </a:endParaRPr>
          </a:p>
        </p:txBody>
      </p:sp>
      <p:sp>
        <p:nvSpPr>
          <p:cNvPr id="7" name="Text Box 6"/>
          <p:cNvSpPr txBox="1"/>
          <p:nvPr/>
        </p:nvSpPr>
        <p:spPr>
          <a:xfrm>
            <a:off x="1000125" y="2946400"/>
            <a:ext cx="4027805" cy="645160"/>
          </a:xfrm>
          <a:prstGeom prst="rect">
            <a:avLst/>
          </a:prstGeom>
          <a:noFill/>
        </p:spPr>
        <p:txBody>
          <a:bodyPr wrap="none" rtlCol="0">
            <a:spAutoFit/>
          </a:bodyPr>
          <a:p>
            <a:pPr algn="ctr"/>
            <a:r>
              <a:rPr lang="en-US" i="1">
                <a:solidFill>
                  <a:schemeClr val="bg1"/>
                </a:solidFill>
              </a:rPr>
              <a:t> RAG chatbots and agent AI</a:t>
            </a:r>
            <a:r>
              <a:rPr lang="pt-PT" altLang="en-US" i="1">
                <a:solidFill>
                  <a:schemeClr val="bg1"/>
                </a:solidFill>
              </a:rPr>
              <a:t>: </a:t>
            </a:r>
            <a:endParaRPr lang="pt-PT" altLang="en-US" i="1">
              <a:solidFill>
                <a:schemeClr val="bg1"/>
              </a:solidFill>
            </a:endParaRPr>
          </a:p>
          <a:p>
            <a:pPr algn="l"/>
            <a:r>
              <a:rPr lang="pt-PT" altLang="en-US" i="1">
                <a:solidFill>
                  <a:schemeClr val="bg1"/>
                </a:solidFill>
              </a:rPr>
              <a:t>knowledge-base and Automation</a:t>
            </a:r>
            <a:r>
              <a:rPr lang="en-US" i="1">
                <a:solidFill>
                  <a:schemeClr val="bg1"/>
                </a:solidFill>
              </a:rPr>
              <a:t> </a:t>
            </a:r>
            <a:endParaRPr lang="en-US" i="1">
              <a:solidFill>
                <a:schemeClr val="bg1"/>
              </a:solidFill>
            </a:endParaRPr>
          </a:p>
        </p:txBody>
      </p:sp>
      <p:sp>
        <p:nvSpPr>
          <p:cNvPr id="8" name="Rectangles 7"/>
          <p:cNvSpPr/>
          <p:nvPr/>
        </p:nvSpPr>
        <p:spPr>
          <a:xfrm>
            <a:off x="318135" y="527685"/>
            <a:ext cx="11443335" cy="5772785"/>
          </a:xfrm>
          <a:prstGeom prst="rect">
            <a:avLst/>
          </a:prstGeom>
          <a:noFill/>
          <a:ln w="34925" cmpd="dbl">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1913890" y="3893820"/>
            <a:ext cx="1872615" cy="1919605"/>
          </a:xfrm>
          <a:prstGeom prst="rect">
            <a:avLst/>
          </a:prstGeom>
        </p:spPr>
      </p:pic>
      <p:pic>
        <p:nvPicPr>
          <p:cNvPr id="32" name="Picture 31"/>
          <p:cNvPicPr>
            <a:picLocks noChangeAspect="1"/>
          </p:cNvPicPr>
          <p:nvPr/>
        </p:nvPicPr>
        <p:blipFill>
          <a:blip r:embed="rId3"/>
          <a:stretch>
            <a:fillRect/>
          </a:stretch>
        </p:blipFill>
        <p:spPr>
          <a:xfrm>
            <a:off x="-9525" y="-10160"/>
            <a:ext cx="106680" cy="6829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18135" y="160020"/>
            <a:ext cx="5321300" cy="460375"/>
          </a:xfrm>
          <a:prstGeom prst="rect">
            <a:avLst/>
          </a:prstGeom>
          <a:noFill/>
        </p:spPr>
        <p:txBody>
          <a:bodyPr wrap="none" rtlCol="0">
            <a:spAutoFit/>
          </a:bodyPr>
          <a:p>
            <a:pPr algn="l"/>
            <a:r>
              <a:rPr lang="pt-PT" altLang="en-US" sz="2400" b="1" dirty="0">
                <a:solidFill>
                  <a:schemeClr val="bg1"/>
                </a:solidFill>
                <a:sym typeface="+mn-ea"/>
              </a:rPr>
              <a:t>Pre-processing data(Bedrock)</a:t>
            </a:r>
            <a:endParaRPr lang="pt-PT" altLang="en-US" sz="2400" b="1" dirty="0">
              <a:solidFill>
                <a:schemeClr val="bg1"/>
              </a:solidFill>
              <a:sym typeface="+mn-ea"/>
            </a:endParaRPr>
          </a:p>
        </p:txBody>
      </p:sp>
      <p:sp>
        <p:nvSpPr>
          <p:cNvPr id="2" name="Text Box 1"/>
          <p:cNvSpPr txBox="1"/>
          <p:nvPr/>
        </p:nvSpPr>
        <p:spPr>
          <a:xfrm>
            <a:off x="3366135" y="6341110"/>
            <a:ext cx="8615680" cy="3371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https://docs.aws.amazon.com/bedrock/latest/userguide/kb-how-it-works.html</a:t>
            </a:r>
            <a:endParaRPr sz="1600">
              <a:solidFill>
                <a:schemeClr val="bg1"/>
              </a:solidFill>
              <a:sym typeface="+mn-ea"/>
            </a:endParaRPr>
          </a:p>
        </p:txBody>
      </p:sp>
      <p:sp>
        <p:nvSpPr>
          <p:cNvPr id="15" name="Rectangles 14"/>
          <p:cNvSpPr/>
          <p:nvPr/>
        </p:nvSpPr>
        <p:spPr>
          <a:xfrm>
            <a:off x="424180" y="615950"/>
            <a:ext cx="5257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47" name="Graphic 46" descr="Database resource icon for the General Icons category."/>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9514840" y="2685415"/>
            <a:ext cx="1726565" cy="1726565"/>
          </a:xfrm>
          <a:prstGeom prst="rect">
            <a:avLst/>
          </a:prstGeom>
        </p:spPr>
      </p:pic>
      <p:sp>
        <p:nvSpPr>
          <p:cNvPr id="5" name="TextBox 28"/>
          <p:cNvSpPr txBox="1">
            <a:spLocks noChangeArrowheads="1"/>
          </p:cNvSpPr>
          <p:nvPr/>
        </p:nvSpPr>
        <p:spPr bwMode="auto">
          <a:xfrm>
            <a:off x="9827229" y="3527364"/>
            <a:ext cx="10731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mj-ea"/>
                <a:cs typeface="+mj-ea"/>
              </a:rPr>
              <a:t>Vector DB</a:t>
            </a:r>
            <a:endParaRPr lang="pt-PT" altLang="en-US" sz="1200">
              <a:solidFill>
                <a:schemeClr val="bg1"/>
              </a:solidFill>
              <a:latin typeface="+mj-ea"/>
              <a:cs typeface="+mj-ea"/>
            </a:endParaRPr>
          </a:p>
        </p:txBody>
      </p:sp>
      <p:pic>
        <p:nvPicPr>
          <p:cNvPr id="61" name="Graphic 60" descr="Model resource icon for the Amazon SageMaker serv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865" y="1448435"/>
            <a:ext cx="721995" cy="721995"/>
          </a:xfrm>
          <a:prstGeom prst="rect">
            <a:avLst/>
          </a:prstGeom>
        </p:spPr>
      </p:pic>
      <p:sp>
        <p:nvSpPr>
          <p:cNvPr id="7" name="TextBox 12"/>
          <p:cNvSpPr txBox="1">
            <a:spLocks noChangeArrowheads="1"/>
          </p:cNvSpPr>
          <p:nvPr/>
        </p:nvSpPr>
        <p:spPr bwMode="auto">
          <a:xfrm>
            <a:off x="6467475" y="1096010"/>
            <a:ext cx="16109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rPr>
              <a:t>Embedding</a:t>
            </a:r>
            <a:r>
              <a:rPr lang="pt-PT" sz="1200" dirty="0">
                <a:solidFill>
                  <a:schemeClr val="bg1"/>
                </a:solidFill>
                <a:latin typeface="Inter Light" panose="02000403000000020004" charset="0"/>
                <a:ea typeface="Amazon Ember" panose="020B0603020204020204" pitchFamily="34" charset="0"/>
                <a:cs typeface="Inter Light" panose="02000403000000020004" charset="0"/>
              </a:rPr>
              <a:t> Model</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 name="Picture 7" descr="Captura_de_tela_de_2024-11-13_19-40-22-removebg-preview"/>
          <p:cNvPicPr>
            <a:picLocks noChangeAspect="1"/>
          </p:cNvPicPr>
          <p:nvPr/>
        </p:nvPicPr>
        <p:blipFill>
          <a:blip r:embed="rId6"/>
          <a:stretch>
            <a:fillRect/>
          </a:stretch>
        </p:blipFill>
        <p:spPr>
          <a:xfrm>
            <a:off x="701675" y="2705735"/>
            <a:ext cx="1621790" cy="1848485"/>
          </a:xfrm>
          <a:prstGeom prst="rect">
            <a:avLst/>
          </a:prstGeom>
        </p:spPr>
      </p:pic>
      <p:cxnSp>
        <p:nvCxnSpPr>
          <p:cNvPr id="23" name="Straight Arrow Connector 22"/>
          <p:cNvCxnSpPr/>
          <p:nvPr/>
        </p:nvCxnSpPr>
        <p:spPr>
          <a:xfrm>
            <a:off x="2069465" y="3445510"/>
            <a:ext cx="1117600" cy="1016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366135" y="2891155"/>
            <a:ext cx="5360670" cy="141351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3543935" y="3188335"/>
            <a:ext cx="1839595"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5488940" y="3569970"/>
            <a:ext cx="896112"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39480" y="3571240"/>
            <a:ext cx="1117600" cy="1016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110730" y="2255520"/>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485380" y="2288540"/>
            <a:ext cx="0" cy="80467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2"/>
          <p:cNvSpPr txBox="1">
            <a:spLocks noChangeArrowheads="1"/>
          </p:cNvSpPr>
          <p:nvPr/>
        </p:nvSpPr>
        <p:spPr bwMode="auto">
          <a:xfrm>
            <a:off x="782320" y="4492625"/>
            <a:ext cx="1541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Data Sources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12"/>
          <p:cNvSpPr txBox="1">
            <a:spLocks noChangeArrowheads="1"/>
          </p:cNvSpPr>
          <p:nvPr/>
        </p:nvSpPr>
        <p:spPr bwMode="auto">
          <a:xfrm>
            <a:off x="3607435" y="3445510"/>
            <a:ext cx="1659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Splinting into chunks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TextBox 12"/>
          <p:cNvSpPr txBox="1">
            <a:spLocks noChangeArrowheads="1"/>
          </p:cNvSpPr>
          <p:nvPr/>
        </p:nvSpPr>
        <p:spPr bwMode="auto">
          <a:xfrm>
            <a:off x="6555105" y="3342640"/>
            <a:ext cx="16598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Generate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Embeddings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TextBox 12"/>
          <p:cNvSpPr txBox="1">
            <a:spLocks noChangeArrowheads="1"/>
          </p:cNvSpPr>
          <p:nvPr/>
        </p:nvSpPr>
        <p:spPr bwMode="auto">
          <a:xfrm>
            <a:off x="4971415" y="4554220"/>
            <a:ext cx="18014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Pre-Processing</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1" name="Rounded Rectangle 20"/>
          <p:cNvSpPr/>
          <p:nvPr/>
        </p:nvSpPr>
        <p:spPr>
          <a:xfrm>
            <a:off x="6483350" y="3183255"/>
            <a:ext cx="1839595"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267335" y="160020"/>
            <a:ext cx="5659120" cy="460375"/>
          </a:xfrm>
          <a:prstGeom prst="rect">
            <a:avLst/>
          </a:prstGeom>
          <a:noFill/>
        </p:spPr>
        <p:txBody>
          <a:bodyPr wrap="square" rtlCol="0">
            <a:spAutoFit/>
          </a:bodyPr>
          <a:p>
            <a:pPr algn="l"/>
            <a:r>
              <a:rPr lang="pt-PT" altLang="en-US" sz="2400" b="1" dirty="0">
                <a:solidFill>
                  <a:schemeClr val="bg1"/>
                </a:solidFill>
                <a:sym typeface="+mn-ea"/>
              </a:rPr>
              <a:t>Runtime Execution(Bedrock)</a:t>
            </a:r>
            <a:endParaRPr lang="pt-PT" altLang="en-US" sz="2400" b="1" dirty="0">
              <a:solidFill>
                <a:schemeClr val="bg1"/>
              </a:solidFill>
              <a:sym typeface="+mn-ea"/>
            </a:endParaRPr>
          </a:p>
        </p:txBody>
      </p:sp>
      <p:sp>
        <p:nvSpPr>
          <p:cNvPr id="2" name="Text Box 1"/>
          <p:cNvSpPr txBox="1"/>
          <p:nvPr/>
        </p:nvSpPr>
        <p:spPr>
          <a:xfrm>
            <a:off x="3712845" y="6341110"/>
            <a:ext cx="8251190" cy="3371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https://docs.aws.amazon.com/bedrock/latest/userguide/kb-how-it-works.html</a:t>
            </a:r>
            <a:endParaRPr sz="1600">
              <a:solidFill>
                <a:schemeClr val="bg1"/>
              </a:solidFill>
              <a:sym typeface="+mn-ea"/>
            </a:endParaRPr>
          </a:p>
        </p:txBody>
      </p:sp>
      <p:sp>
        <p:nvSpPr>
          <p:cNvPr id="15" name="Rectangles 14"/>
          <p:cNvSpPr/>
          <p:nvPr/>
        </p:nvSpPr>
        <p:spPr>
          <a:xfrm>
            <a:off x="424180" y="615950"/>
            <a:ext cx="5212080" cy="73152"/>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grpSp>
        <p:nvGrpSpPr>
          <p:cNvPr id="11" name="Group 10"/>
          <p:cNvGrpSpPr/>
          <p:nvPr/>
        </p:nvGrpSpPr>
        <p:grpSpPr>
          <a:xfrm>
            <a:off x="5229860" y="1602740"/>
            <a:ext cx="1449603" cy="1408948"/>
            <a:chOff x="1164" y="2146"/>
            <a:chExt cx="2719" cy="2719"/>
          </a:xfrm>
        </p:grpSpPr>
        <p:pic>
          <p:nvPicPr>
            <p:cNvPr id="47" name="Graphic 46" descr="Database resource icon for the General Icons category."/>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1164" y="2146"/>
              <a:ext cx="2719" cy="2719"/>
            </a:xfrm>
            <a:prstGeom prst="rect">
              <a:avLst/>
            </a:prstGeom>
          </p:spPr>
        </p:pic>
        <p:sp>
          <p:nvSpPr>
            <p:cNvPr id="4" name="TextBox 28"/>
            <p:cNvSpPr txBox="1">
              <a:spLocks noChangeArrowheads="1"/>
            </p:cNvSpPr>
            <p:nvPr/>
          </p:nvSpPr>
          <p:spPr bwMode="auto">
            <a:xfrm>
              <a:off x="1679" y="3473"/>
              <a:ext cx="1690"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mj-ea"/>
                  <a:cs typeface="+mj-ea"/>
                </a:rPr>
                <a:t>Vector DB</a:t>
              </a:r>
              <a:endParaRPr lang="pt-PT" altLang="en-US" sz="1200">
                <a:solidFill>
                  <a:schemeClr val="bg1"/>
                </a:solidFill>
                <a:latin typeface="+mj-ea"/>
                <a:cs typeface="+mj-ea"/>
              </a:endParaRPr>
            </a:p>
          </p:txBody>
        </p:sp>
      </p:grpSp>
      <p:pic>
        <p:nvPicPr>
          <p:cNvPr id="61" name="Graphic 60" descr="Model resource icon for the Amazon SageMaker serv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980" y="2282190"/>
            <a:ext cx="721995" cy="721995"/>
          </a:xfrm>
          <a:prstGeom prst="rect">
            <a:avLst/>
          </a:prstGeom>
        </p:spPr>
      </p:pic>
      <p:sp>
        <p:nvSpPr>
          <p:cNvPr id="7" name="TextBox 12"/>
          <p:cNvSpPr txBox="1">
            <a:spLocks noChangeArrowheads="1"/>
          </p:cNvSpPr>
          <p:nvPr/>
        </p:nvSpPr>
        <p:spPr bwMode="auto">
          <a:xfrm>
            <a:off x="7387590" y="1929765"/>
            <a:ext cx="16109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Text Model</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3" name="Straight Arrow Connector 22"/>
          <p:cNvCxnSpPr/>
          <p:nvPr/>
        </p:nvCxnSpPr>
        <p:spPr>
          <a:xfrm>
            <a:off x="2152015" y="4337050"/>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121650" y="3089275"/>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405495" y="3122295"/>
            <a:ext cx="0" cy="80467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2"/>
          <p:cNvSpPr txBox="1">
            <a:spLocks noChangeArrowheads="1"/>
          </p:cNvSpPr>
          <p:nvPr/>
        </p:nvSpPr>
        <p:spPr bwMode="auto">
          <a:xfrm>
            <a:off x="802005" y="4232910"/>
            <a:ext cx="1090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 Query</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TextBox 12"/>
          <p:cNvSpPr txBox="1">
            <a:spLocks noChangeArrowheads="1"/>
          </p:cNvSpPr>
          <p:nvPr/>
        </p:nvSpPr>
        <p:spPr bwMode="auto">
          <a:xfrm>
            <a:off x="2911475" y="4140200"/>
            <a:ext cx="1552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Generate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Embeddings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ounded Rectangle 5"/>
          <p:cNvSpPr/>
          <p:nvPr/>
        </p:nvSpPr>
        <p:spPr>
          <a:xfrm>
            <a:off x="611505" y="3945890"/>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2" name="Graphic 60" descr="Model resource icon for the Amazon SageMaker serv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185" y="2282190"/>
            <a:ext cx="721995" cy="721995"/>
          </a:xfrm>
          <a:prstGeom prst="rect">
            <a:avLst/>
          </a:prstGeom>
        </p:spPr>
      </p:pic>
      <p:sp>
        <p:nvSpPr>
          <p:cNvPr id="24" name="TextBox 12"/>
          <p:cNvSpPr txBox="1">
            <a:spLocks noChangeArrowheads="1"/>
          </p:cNvSpPr>
          <p:nvPr/>
        </p:nvSpPr>
        <p:spPr bwMode="auto">
          <a:xfrm>
            <a:off x="2804795" y="1929765"/>
            <a:ext cx="16109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rPr>
              <a:t>Embedding</a:t>
            </a:r>
            <a:r>
              <a:rPr lang="pt-PT" sz="1200" dirty="0">
                <a:solidFill>
                  <a:schemeClr val="bg1"/>
                </a:solidFill>
                <a:latin typeface="Inter Light" panose="02000403000000020004" charset="0"/>
                <a:ea typeface="Amazon Ember" panose="020B0603020204020204" pitchFamily="34" charset="0"/>
                <a:cs typeface="Inter Light" panose="02000403000000020004" charset="0"/>
              </a:rPr>
              <a:t> Model</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5" name="Straight Arrow Connector 24"/>
          <p:cNvCxnSpPr/>
          <p:nvPr/>
        </p:nvCxnSpPr>
        <p:spPr>
          <a:xfrm flipV="1">
            <a:off x="3537585" y="3086735"/>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89680" y="3122295"/>
            <a:ext cx="0" cy="80467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467225" y="4346575"/>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9" name="TextBox 12"/>
          <p:cNvSpPr txBox="1">
            <a:spLocks noChangeArrowheads="1"/>
          </p:cNvSpPr>
          <p:nvPr/>
        </p:nvSpPr>
        <p:spPr bwMode="auto">
          <a:xfrm>
            <a:off x="5275580" y="4140200"/>
            <a:ext cx="1362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Retrieve similar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documents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0" name="Straight Arrow Connector 29"/>
          <p:cNvCxnSpPr/>
          <p:nvPr/>
        </p:nvCxnSpPr>
        <p:spPr>
          <a:xfrm flipV="1">
            <a:off x="5956300" y="3004185"/>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814820" y="4346575"/>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TextBox 12"/>
          <p:cNvSpPr txBox="1">
            <a:spLocks noChangeArrowheads="1"/>
          </p:cNvSpPr>
          <p:nvPr/>
        </p:nvSpPr>
        <p:spPr bwMode="auto">
          <a:xfrm>
            <a:off x="7489190" y="4047490"/>
            <a:ext cx="16598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Argument User Query with retrieved documents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5" name="TextBox 12"/>
          <p:cNvSpPr txBox="1">
            <a:spLocks noChangeArrowheads="1"/>
          </p:cNvSpPr>
          <p:nvPr/>
        </p:nvSpPr>
        <p:spPr bwMode="auto">
          <a:xfrm>
            <a:off x="9833610" y="4206240"/>
            <a:ext cx="14833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Respond to 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p:nvPr/>
        </p:nvCxnSpPr>
        <p:spPr>
          <a:xfrm>
            <a:off x="9104630" y="4349750"/>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2942590" y="3949065"/>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Rounded Rectangle 37"/>
          <p:cNvSpPr/>
          <p:nvPr/>
        </p:nvSpPr>
        <p:spPr>
          <a:xfrm>
            <a:off x="5273675" y="3952240"/>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Rounded Rectangle 38"/>
          <p:cNvSpPr/>
          <p:nvPr/>
        </p:nvSpPr>
        <p:spPr>
          <a:xfrm>
            <a:off x="7579995" y="3955415"/>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Rounded Rectangle 39"/>
          <p:cNvSpPr/>
          <p:nvPr/>
        </p:nvSpPr>
        <p:spPr>
          <a:xfrm>
            <a:off x="9869805" y="3958590"/>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D26"/>
        </a:solidFill>
        <a:effectLst/>
      </p:bgPr>
    </p:bg>
    <p:spTree>
      <p:nvGrpSpPr>
        <p:cNvPr id="1" name=""/>
        <p:cNvGrpSpPr/>
        <p:nvPr/>
      </p:nvGrpSpPr>
      <p:grpSpPr>
        <a:xfrm>
          <a:off x="0" y="0"/>
          <a:ext cx="0" cy="0"/>
          <a:chOff x="0" y="0"/>
          <a:chExt cx="0" cy="0"/>
        </a:xfrm>
      </p:grpSpPr>
      <p:sp>
        <p:nvSpPr>
          <p:cNvPr id="3" name="Text Box 2"/>
          <p:cNvSpPr txBox="1"/>
          <p:nvPr/>
        </p:nvSpPr>
        <p:spPr>
          <a:xfrm>
            <a:off x="421005" y="160020"/>
            <a:ext cx="5036185" cy="583565"/>
          </a:xfrm>
          <a:prstGeom prst="rect">
            <a:avLst/>
          </a:prstGeom>
          <a:noFill/>
        </p:spPr>
        <p:txBody>
          <a:bodyPr wrap="none" rtlCol="0">
            <a:spAutoFit/>
          </a:bodyPr>
          <a:p>
            <a:pPr algn="l"/>
            <a:r>
              <a:rPr lang="en-US" sz="3200" b="1" dirty="0">
                <a:solidFill>
                  <a:schemeClr val="bg1"/>
                </a:solidFill>
                <a:sym typeface="+mn-ea"/>
              </a:rPr>
              <a:t>Why </a:t>
            </a:r>
            <a:r>
              <a:rPr lang="pt-PT" altLang="en-US" sz="3200" b="1" dirty="0">
                <a:solidFill>
                  <a:schemeClr val="bg1"/>
                </a:solidFill>
                <a:sym typeface="+mn-ea"/>
              </a:rPr>
              <a:t>W</a:t>
            </a:r>
            <a:r>
              <a:rPr lang="en-US" sz="3200" b="1" dirty="0">
                <a:solidFill>
                  <a:schemeClr val="bg1"/>
                </a:solidFill>
                <a:sym typeface="+mn-ea"/>
              </a:rPr>
              <a:t>atch this talk</a:t>
            </a:r>
            <a:r>
              <a:rPr lang="pt-PT" altLang="en-US" sz="3200" b="1" dirty="0">
                <a:solidFill>
                  <a:schemeClr val="bg1"/>
                </a:solidFill>
                <a:sym typeface="+mn-ea"/>
              </a:rPr>
              <a:t>?</a:t>
            </a:r>
            <a:endParaRPr lang="pt-PT" altLang="en-US" sz="3200" b="1" dirty="0">
              <a:solidFill>
                <a:schemeClr val="bg1"/>
              </a:solidFill>
              <a:sym typeface="+mn-ea"/>
            </a:endParaRPr>
          </a:p>
        </p:txBody>
      </p:sp>
      <p:sp>
        <p:nvSpPr>
          <p:cNvPr id="15" name="Rectangles 14"/>
          <p:cNvSpPr/>
          <p:nvPr/>
        </p:nvSpPr>
        <p:spPr>
          <a:xfrm>
            <a:off x="525780" y="781050"/>
            <a:ext cx="47091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Text Box 9"/>
          <p:cNvSpPr txBox="1"/>
          <p:nvPr/>
        </p:nvSpPr>
        <p:spPr>
          <a:xfrm>
            <a:off x="525780" y="1023620"/>
            <a:ext cx="335407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b="1">
                <a:solidFill>
                  <a:schemeClr val="bg1"/>
                </a:solidFill>
                <a:latin typeface="Swiss921 BT" panose="020B0806030502050204" charset="0"/>
                <a:cs typeface="Swiss921 BT" panose="020B0806030502050204" charset="0"/>
                <a:sym typeface="+mn-ea"/>
              </a:rPr>
              <a:t>Cloud </a:t>
            </a:r>
            <a:r>
              <a:rPr lang="pt-PT" altLang="en-US" sz="3200">
                <a:solidFill>
                  <a:schemeClr val="bg1"/>
                </a:solidFill>
                <a:latin typeface="Swiss921 BT" panose="020B0806030502050204" charset="0"/>
                <a:cs typeface="Swiss921 BT" panose="020B0806030502050204" charset="0"/>
                <a:sym typeface="+mn-ea"/>
              </a:rPr>
              <a:t>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sp>
        <p:nvSpPr>
          <p:cNvPr id="4" name="Text Box 3"/>
          <p:cNvSpPr txBox="1"/>
          <p:nvPr/>
        </p:nvSpPr>
        <p:spPr>
          <a:xfrm>
            <a:off x="2729230" y="4345305"/>
            <a:ext cx="594106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b="1">
                <a:solidFill>
                  <a:schemeClr val="bg1"/>
                </a:solidFill>
                <a:latin typeface="Swiss921 BT" panose="020B0806030502050204" charset="0"/>
                <a:cs typeface="Swiss921 BT" panose="020B0806030502050204" charset="0"/>
                <a:sym typeface="+mn-ea"/>
              </a:rPr>
              <a:t>Artificial </a:t>
            </a:r>
            <a:r>
              <a:rPr lang="pt-PT" altLang="en-US" sz="3200">
                <a:solidFill>
                  <a:schemeClr val="bg1"/>
                </a:solidFill>
                <a:latin typeface="Swiss921 BT" panose="020B0806030502050204" charset="0"/>
                <a:cs typeface="Swiss921 BT" panose="020B0806030502050204" charset="0"/>
                <a:sym typeface="+mn-ea"/>
              </a:rPr>
              <a:t>Intelligence 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sp>
        <p:nvSpPr>
          <p:cNvPr id="5" name="Text Box 4"/>
          <p:cNvSpPr txBox="1"/>
          <p:nvPr/>
        </p:nvSpPr>
        <p:spPr>
          <a:xfrm>
            <a:off x="1667510" y="3107690"/>
            <a:ext cx="594106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a:solidFill>
                  <a:schemeClr val="bg1"/>
                </a:solidFill>
                <a:latin typeface="Swiss921 BT" panose="020B0806030502050204" charset="0"/>
                <a:cs typeface="Swiss921 BT" panose="020B0806030502050204" charset="0"/>
                <a:sym typeface="+mn-ea"/>
              </a:rPr>
              <a:t>Infrastructure as code 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sp>
        <p:nvSpPr>
          <p:cNvPr id="6" name="Text Box 5"/>
          <p:cNvSpPr txBox="1"/>
          <p:nvPr/>
        </p:nvSpPr>
        <p:spPr>
          <a:xfrm>
            <a:off x="4478020" y="5909945"/>
            <a:ext cx="573786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a:solidFill>
                  <a:schemeClr val="bg1"/>
                </a:solidFill>
                <a:latin typeface="Swiss921 BT" panose="020B0806030502050204" charset="0"/>
                <a:cs typeface="Swiss921 BT" panose="020B0806030502050204" charset="0"/>
                <a:sym typeface="+mn-ea"/>
              </a:rPr>
              <a:t>Your future is built in the </a:t>
            </a:r>
            <a:r>
              <a:rPr lang="pt-PT" altLang="en-US" sz="3200">
                <a:solidFill>
                  <a:srgbClr val="D34BD9"/>
                </a:solidFill>
                <a:latin typeface="Swiss921 BT" panose="020B0806030502050204" charset="0"/>
                <a:cs typeface="Swiss921 BT" panose="020B0806030502050204" charset="0"/>
                <a:sym typeface="+mn-ea"/>
              </a:rPr>
              <a:t>present</a:t>
            </a:r>
            <a:endParaRPr lang="pt-PT" altLang="en-US" sz="3200">
              <a:solidFill>
                <a:srgbClr val="D34BD9"/>
              </a:solidFill>
              <a:latin typeface="Swiss921 BT" panose="020B0806030502050204" charset="0"/>
              <a:cs typeface="Swiss921 BT" panose="020B0806030502050204" charset="0"/>
              <a:sym typeface="+mn-ea"/>
            </a:endParaRPr>
          </a:p>
        </p:txBody>
      </p:sp>
      <p:pic>
        <p:nvPicPr>
          <p:cNvPr id="8" name="Picture 7"/>
          <p:cNvPicPr>
            <a:picLocks noChangeAspect="1"/>
          </p:cNvPicPr>
          <p:nvPr/>
        </p:nvPicPr>
        <p:blipFill>
          <a:blip r:embed="rId1"/>
          <a:stretch>
            <a:fillRect/>
          </a:stretch>
        </p:blipFill>
        <p:spPr>
          <a:xfrm>
            <a:off x="7500620" y="2939415"/>
            <a:ext cx="1185545" cy="1185545"/>
          </a:xfrm>
          <a:prstGeom prst="rect">
            <a:avLst/>
          </a:prstGeom>
        </p:spPr>
      </p:pic>
      <p:pic>
        <p:nvPicPr>
          <p:cNvPr id="11" name="Picture 10"/>
          <p:cNvPicPr>
            <a:picLocks noChangeAspect="1"/>
          </p:cNvPicPr>
          <p:nvPr/>
        </p:nvPicPr>
        <p:blipFill>
          <a:blip r:embed="rId2"/>
          <a:stretch>
            <a:fillRect/>
          </a:stretch>
        </p:blipFill>
        <p:spPr>
          <a:xfrm>
            <a:off x="3329940" y="5669280"/>
            <a:ext cx="922655" cy="922655"/>
          </a:xfrm>
          <a:prstGeom prst="rect">
            <a:avLst/>
          </a:prstGeom>
        </p:spPr>
      </p:pic>
      <p:pic>
        <p:nvPicPr>
          <p:cNvPr id="12" name="Picture 11" descr="pngtree-artificial-intelligence-brain-graphic-element-png-image_11720064-removebg-preview"/>
          <p:cNvPicPr>
            <a:picLocks noChangeAspect="1"/>
          </p:cNvPicPr>
          <p:nvPr/>
        </p:nvPicPr>
        <p:blipFill>
          <a:blip r:embed="rId3"/>
          <a:stretch>
            <a:fillRect/>
          </a:stretch>
        </p:blipFill>
        <p:spPr>
          <a:xfrm>
            <a:off x="8377555" y="4257040"/>
            <a:ext cx="954405" cy="954405"/>
          </a:xfrm>
          <a:prstGeom prst="rect">
            <a:avLst/>
          </a:prstGeom>
        </p:spPr>
      </p:pic>
      <p:pic>
        <p:nvPicPr>
          <p:cNvPr id="13" name="Picture 12" descr="png-clipart-ibm-cloud-computing-infrastructure-as-a-service-it-infrastructure-cloud-computing-service-cloud-computing-removebg-preview"/>
          <p:cNvPicPr>
            <a:picLocks noChangeAspect="1"/>
          </p:cNvPicPr>
          <p:nvPr/>
        </p:nvPicPr>
        <p:blipFill>
          <a:blip r:embed="rId4"/>
          <a:stretch>
            <a:fillRect/>
          </a:stretch>
        </p:blipFill>
        <p:spPr>
          <a:xfrm>
            <a:off x="3509010" y="962025"/>
            <a:ext cx="1582420" cy="883920"/>
          </a:xfrm>
          <a:prstGeom prst="rect">
            <a:avLst/>
          </a:prstGeom>
        </p:spPr>
      </p:pic>
      <p:sp>
        <p:nvSpPr>
          <p:cNvPr id="2" name="Text Box 1"/>
          <p:cNvSpPr txBox="1"/>
          <p:nvPr/>
        </p:nvSpPr>
        <p:spPr>
          <a:xfrm>
            <a:off x="979805" y="2038985"/>
            <a:ext cx="397129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a:solidFill>
                  <a:schemeClr val="bg1"/>
                </a:solidFill>
                <a:latin typeface="Swiss921 BT" panose="020B0806030502050204" charset="0"/>
                <a:cs typeface="Swiss921 BT" panose="020B0806030502050204" charset="0"/>
                <a:sym typeface="+mn-ea"/>
              </a:rPr>
              <a:t>Serverless 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grpSp>
        <p:nvGrpSpPr>
          <p:cNvPr id="17" name="Group 16"/>
          <p:cNvGrpSpPr/>
          <p:nvPr/>
        </p:nvGrpSpPr>
        <p:grpSpPr>
          <a:xfrm>
            <a:off x="4825365" y="1950720"/>
            <a:ext cx="986790" cy="961390"/>
            <a:chOff x="10659" y="2368"/>
            <a:chExt cx="1823" cy="1824"/>
          </a:xfrm>
        </p:grpSpPr>
        <p:pic>
          <p:nvPicPr>
            <p:cNvPr id="9" name="Picture 8" descr="Captura_de_tela_de_2024-11-28_17-00-40-removebg-preview"/>
            <p:cNvPicPr>
              <a:picLocks noChangeAspect="1"/>
            </p:cNvPicPr>
            <p:nvPr/>
          </p:nvPicPr>
          <p:blipFill>
            <a:blip r:embed="rId5"/>
            <a:stretch>
              <a:fillRect/>
            </a:stretch>
          </p:blipFill>
          <p:spPr>
            <a:xfrm>
              <a:off x="10659" y="2368"/>
              <a:ext cx="1823" cy="1824"/>
            </a:xfrm>
            <a:prstGeom prst="rect">
              <a:avLst/>
            </a:prstGeom>
          </p:spPr>
        </p:pic>
        <p:sp>
          <p:nvSpPr>
            <p:cNvPr id="14" name="Oval 13"/>
            <p:cNvSpPr/>
            <p:nvPr/>
          </p:nvSpPr>
          <p:spPr>
            <a:xfrm>
              <a:off x="10754" y="2376"/>
              <a:ext cx="1728" cy="1721"/>
            </a:xfrm>
            <a:prstGeom prst="ellipse">
              <a:avLst/>
            </a:prstGeom>
            <a:noFill/>
            <a:ln w="508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Straight Connector 15"/>
            <p:cNvCxnSpPr>
              <a:stCxn id="14" idx="7"/>
            </p:cNvCxnSpPr>
            <p:nvPr/>
          </p:nvCxnSpPr>
          <p:spPr>
            <a:xfrm flipH="1">
              <a:off x="10937" y="2628"/>
              <a:ext cx="1292" cy="1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Rectangles 1"/>
          <p:cNvSpPr/>
          <p:nvPr/>
        </p:nvSpPr>
        <p:spPr>
          <a:xfrm>
            <a:off x="30480" y="635"/>
            <a:ext cx="3498850"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8910" y="2155508"/>
            <a:ext cx="3220720"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What will we build?</a:t>
            </a:r>
            <a:endParaRPr sz="4800">
              <a:solidFill>
                <a:schemeClr val="bg1"/>
              </a:solidFill>
              <a:latin typeface="Swiss921 BT" panose="020B0806030502050204" charset="0"/>
              <a:cs typeface="Swiss921 BT" panose="020B0806030502050204" charset="0"/>
              <a:sym typeface="+mn-ea"/>
            </a:endParaRPr>
          </a:p>
        </p:txBody>
      </p:sp>
      <p:pic>
        <p:nvPicPr>
          <p:cNvPr id="16" name="Graphic 6" descr="Amazon Bedrock service icon."/>
          <p:cNvPicPr>
            <a:picLocks noChangeAspect="1"/>
          </p:cNvPicPr>
          <p:nvPr/>
        </p:nvPicPr>
        <p:blipFill>
          <a:blip r:embed="rId2"/>
          <a:srcRect/>
          <a:stretch>
            <a:fillRect/>
          </a:stretch>
        </p:blipFill>
        <p:spPr>
          <a:xfrm>
            <a:off x="325755" y="264795"/>
            <a:ext cx="1089025" cy="1089025"/>
          </a:xfrm>
          <a:prstGeom prst="rect">
            <a:avLst/>
          </a:prstGeom>
        </p:spPr>
      </p:pic>
      <p:pic>
        <p:nvPicPr>
          <p:cNvPr id="32" name="Picture 31"/>
          <p:cNvPicPr>
            <a:picLocks noChangeAspect="1"/>
          </p:cNvPicPr>
          <p:nvPr/>
        </p:nvPicPr>
        <p:blipFill>
          <a:blip r:embed="rId3"/>
          <a:stretch>
            <a:fillRect/>
          </a:stretch>
        </p:blipFill>
        <p:spPr>
          <a:xfrm>
            <a:off x="-9525" y="-10160"/>
            <a:ext cx="106680" cy="68294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 Amazon Bedrock </a:t>
            </a:r>
            <a:r>
              <a:rPr lang="en-US" sz="2000">
                <a:solidFill>
                  <a:schemeClr val="bg1"/>
                </a:solidFill>
              </a:rPr>
              <a:t> </a:t>
            </a:r>
            <a:r>
              <a:rPr lang="en-US" sz="2000" b="1">
                <a:solidFill>
                  <a:schemeClr val="bg1"/>
                </a:solidFill>
              </a:rPr>
              <a:t>Se</a:t>
            </a:r>
            <a:r>
              <a:rPr lang="pt-PT" altLang="en-US" sz="2000" b="1">
                <a:solidFill>
                  <a:schemeClr val="bg1"/>
                </a:solidFill>
              </a:rPr>
              <a:t>rveless  Architecture</a:t>
            </a:r>
            <a:endParaRPr lang="pt-PT" altLang="en-US" sz="2000" b="1">
              <a:solidFill>
                <a:schemeClr val="bg1"/>
              </a:solidFill>
            </a:endParaRPr>
          </a:p>
        </p:txBody>
      </p:sp>
      <p:sp>
        <p:nvSpPr>
          <p:cNvPr id="49" name="Rectangle 48"/>
          <p:cNvSpPr/>
          <p:nvPr/>
        </p:nvSpPr>
        <p:spPr>
          <a:xfrm>
            <a:off x="2870200" y="13163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3442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53007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44312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44310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2431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59" name="TextBox 12"/>
          <p:cNvSpPr txBox="1">
            <a:spLocks noChangeArrowheads="1"/>
          </p:cNvSpPr>
          <p:nvPr/>
        </p:nvSpPr>
        <p:spPr bwMode="auto">
          <a:xfrm>
            <a:off x="7324725" y="435546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200">
                <a:solidFill>
                  <a:schemeClr val="bg1"/>
                </a:solidFill>
                <a:sym typeface="+mn-ea"/>
              </a:rPr>
              <a:t>anthropic.claude-3-sonnet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22" name="Straight Arrow Connector 21"/>
          <p:cNvCxnSpPr>
            <a:endCxn id="19" idx="1"/>
          </p:cNvCxnSpPr>
          <p:nvPr/>
        </p:nvCxnSpPr>
        <p:spPr>
          <a:xfrm>
            <a:off x="4355465" y="48120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4" idx="1"/>
          </p:cNvCxnSpPr>
          <p:nvPr/>
        </p:nvCxnSpPr>
        <p:spPr>
          <a:xfrm flipV="1">
            <a:off x="6892925" y="4812030"/>
            <a:ext cx="260223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109470"/>
            <a:ext cx="68961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Files (Text)</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873217" y="1307148"/>
            <a:ext cx="381000" cy="381000"/>
          </a:xfrm>
          <a:prstGeom prst="rect">
            <a:avLst/>
          </a:prstGeom>
        </p:spPr>
      </p:pic>
      <p:sp>
        <p:nvSpPr>
          <p:cNvPr id="163851" name="TextBox 11"/>
          <p:cNvSpPr txBox="1">
            <a:spLocks noChangeArrowheads="1"/>
          </p:cNvSpPr>
          <p:nvPr/>
        </p:nvSpPr>
        <p:spPr bwMode="auto">
          <a:xfrm>
            <a:off x="3166110" y="271653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DataSources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 Box 8"/>
          <p:cNvSpPr txBox="1"/>
          <p:nvPr/>
        </p:nvSpPr>
        <p:spPr>
          <a:xfrm>
            <a:off x="1748155" y="4634230"/>
            <a:ext cx="73533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Text Prompt</a:t>
            </a:r>
            <a:endParaRPr lang="pt-PT" altLang="en-US" sz="800">
              <a:solidFill>
                <a:schemeClr val="bg1"/>
              </a:solidFill>
              <a:latin typeface="Inter Light" panose="02000403000000020004" charset="0"/>
              <a:cs typeface="Inter Light" panose="02000403000000020004" charset="0"/>
            </a:endParaRPr>
          </a:p>
        </p:txBody>
      </p:sp>
      <p:sp>
        <p:nvSpPr>
          <p:cNvPr id="60" name="Freeform 59"/>
          <p:cNvSpPr/>
          <p:nvPr/>
        </p:nvSpPr>
        <p:spPr>
          <a:xfrm flipH="1">
            <a:off x="1158875" y="23482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197610" y="3905250"/>
            <a:ext cx="233870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flipV="1">
            <a:off x="440690" y="603885"/>
            <a:ext cx="54772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Box 39"/>
          <p:cNvSpPr txBox="1">
            <a:spLocks noChangeArrowheads="1"/>
          </p:cNvSpPr>
          <p:nvPr/>
        </p:nvSpPr>
        <p:spPr bwMode="auto">
          <a:xfrm>
            <a:off x="885190" y="3571875"/>
            <a:ext cx="653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n-lt"/>
                <a:cs typeface="+mn-lt"/>
              </a:rPr>
              <a:t>User</a:t>
            </a:r>
            <a:r>
              <a:rPr lang="pt-PT" altLang="en-US" sz="1200">
                <a:solidFill>
                  <a:schemeClr val="bg1"/>
                </a:solidFill>
                <a:latin typeface="+mn-lt"/>
                <a:cs typeface="+mn-lt"/>
              </a:rPr>
              <a:t>s</a:t>
            </a:r>
            <a:endParaRPr lang="pt-PT" altLang="en-US" sz="1200">
              <a:solidFill>
                <a:schemeClr val="bg1"/>
              </a:solidFill>
              <a:latin typeface="+mn-lt"/>
              <a:cs typeface="+mn-lt"/>
            </a:endParaRPr>
          </a:p>
        </p:txBody>
      </p:sp>
      <p:pic>
        <p:nvPicPr>
          <p:cNvPr id="11" name="Graphic 23" descr="Users resource icon for the General Icons category."/>
          <p:cNvPicPr>
            <a:picLocks noChangeAspect="1" noChangeArrowheads="1"/>
          </p:cNvPicPr>
          <p:nvPr/>
        </p:nvPicPr>
        <p:blipFill>
          <a:blip r:embed="rId5"/>
          <a:srcRect/>
          <a:stretch>
            <a:fillRect/>
          </a:stretch>
        </p:blipFill>
        <p:spPr bwMode="auto">
          <a:xfrm flipH="1">
            <a:off x="9345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descr="Bucket with objects resource icon for the S3 service."/>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627755" y="205486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8"/>
          <a:srcRect/>
          <a:stretch>
            <a:fillRect/>
          </a:stretch>
        </p:blipFill>
        <p:spPr>
          <a:xfrm>
            <a:off x="9494838" y="4430713"/>
            <a:ext cx="762000" cy="762000"/>
          </a:xfrm>
          <a:prstGeom prst="rect">
            <a:avLst/>
          </a:prstGeom>
        </p:spPr>
      </p:pic>
      <p:pic>
        <p:nvPicPr>
          <p:cNvPr id="32" name="Picture 31"/>
          <p:cNvPicPr>
            <a:picLocks noChangeAspect="1"/>
          </p:cNvPicPr>
          <p:nvPr/>
        </p:nvPicPr>
        <p:blipFill>
          <a:blip r:embed="rId9"/>
          <a:stretch>
            <a:fillRect/>
          </a:stretch>
        </p:blipFill>
        <p:spPr>
          <a:xfrm>
            <a:off x="-9525" y="-10160"/>
            <a:ext cx="106680" cy="6829425"/>
          </a:xfrm>
          <a:prstGeom prst="rect">
            <a:avLst/>
          </a:prstGeom>
        </p:spPr>
      </p:pic>
      <p:pic>
        <p:nvPicPr>
          <p:cNvPr id="65" name="Graphic 14" descr="Amazon OpenSearch Service service icon."/>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484091" y="194246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p:cNvSpPr txBox="1">
            <a:spLocks noChangeArrowheads="1"/>
          </p:cNvSpPr>
          <p:nvPr/>
        </p:nvSpPr>
        <p:spPr bwMode="auto">
          <a:xfrm>
            <a:off x="8726110" y="2720975"/>
            <a:ext cx="229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OpenSearch</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Service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61" name="Graphic 60" descr="Model resource icon for the Amazon SageMaker service."/>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9645" y="2049145"/>
            <a:ext cx="581660" cy="581660"/>
          </a:xfrm>
          <a:prstGeom prst="rect">
            <a:avLst/>
          </a:prstGeom>
        </p:spPr>
      </p:pic>
      <p:sp>
        <p:nvSpPr>
          <p:cNvPr id="2" name="TextBox 12"/>
          <p:cNvSpPr txBox="1">
            <a:spLocks noChangeArrowheads="1"/>
          </p:cNvSpPr>
          <p:nvPr/>
        </p:nvSpPr>
        <p:spPr bwMode="auto">
          <a:xfrm>
            <a:off x="5463540" y="269176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 Knowledge Bases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 name="Straight Arrow Connector 2"/>
          <p:cNvCxnSpPr>
            <a:endCxn id="61" idx="1"/>
          </p:cNvCxnSpPr>
          <p:nvPr/>
        </p:nvCxnSpPr>
        <p:spPr>
          <a:xfrm flipV="1">
            <a:off x="4208780" y="2339975"/>
            <a:ext cx="1840865" cy="127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12"/>
          <p:cNvSpPr txBox="1">
            <a:spLocks noChangeArrowheads="1"/>
          </p:cNvSpPr>
          <p:nvPr/>
        </p:nvSpPr>
        <p:spPr bwMode="auto">
          <a:xfrm>
            <a:off x="5260340" y="1659255"/>
            <a:ext cx="22161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rPr>
              <a:t>Titan Text Embeddings V2 </a:t>
            </a:r>
            <a:endParaRPr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6" name="Straight Arrow Connector 5"/>
          <p:cNvCxnSpPr>
            <a:endCxn id="65" idx="1"/>
          </p:cNvCxnSpPr>
          <p:nvPr/>
        </p:nvCxnSpPr>
        <p:spPr>
          <a:xfrm>
            <a:off x="6706235" y="2323465"/>
            <a:ext cx="27781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6650990" y="2352675"/>
            <a:ext cx="3005455" cy="20148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14"/>
          <a:stretch>
            <a:fillRect/>
          </a:stretch>
        </p:blipFill>
        <p:spPr>
          <a:xfrm>
            <a:off x="6745605" y="4749800"/>
            <a:ext cx="579120" cy="701675"/>
          </a:xfrm>
          <a:prstGeom prst="rect">
            <a:avLst/>
          </a:prstGeom>
        </p:spPr>
      </p:pic>
      <p:sp>
        <p:nvSpPr>
          <p:cNvPr id="24" name="TextBox 12"/>
          <p:cNvSpPr txBox="1">
            <a:spLocks noChangeArrowheads="1"/>
          </p:cNvSpPr>
          <p:nvPr/>
        </p:nvSpPr>
        <p:spPr bwMode="auto">
          <a:xfrm>
            <a:off x="8954135" y="5350510"/>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 Knowledge Bases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 name="Picture 7"/>
          <p:cNvPicPr>
            <a:picLocks noChangeAspect="1"/>
          </p:cNvPicPr>
          <p:nvPr/>
        </p:nvPicPr>
        <p:blipFill>
          <a:blip r:embed="rId15"/>
          <a:stretch>
            <a:fillRect/>
          </a:stretch>
        </p:blipFill>
        <p:spPr>
          <a:xfrm>
            <a:off x="1955800" y="5143500"/>
            <a:ext cx="645795" cy="645795"/>
          </a:xfrm>
          <a:prstGeom prst="rect">
            <a:avLst/>
          </a:prstGeom>
        </p:spPr>
      </p:pic>
      <p:sp>
        <p:nvSpPr>
          <p:cNvPr id="10" name="TextBox 9"/>
          <p:cNvSpPr txBox="1">
            <a:spLocks noChangeArrowheads="1"/>
          </p:cNvSpPr>
          <p:nvPr/>
        </p:nvSpPr>
        <p:spPr bwMode="auto">
          <a:xfrm>
            <a:off x="1391920" y="5789295"/>
            <a:ext cx="16808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CDK(J</a:t>
            </a:r>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ava)</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Picture 15"/>
          <p:cNvPicPr>
            <a:picLocks noChangeAspect="1"/>
          </p:cNvPicPr>
          <p:nvPr/>
        </p:nvPicPr>
        <p:blipFill>
          <a:blip r:embed="rId16"/>
          <a:stretch>
            <a:fillRect/>
          </a:stretch>
        </p:blipFill>
        <p:spPr>
          <a:xfrm>
            <a:off x="2312670" y="5703570"/>
            <a:ext cx="805180" cy="8051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200660" y="972820"/>
            <a:ext cx="11614785" cy="50457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a:t>
            </a:r>
            <a:r>
              <a:rPr lang="pt-PT" sz="2000" b="1" dirty="0">
                <a:solidFill>
                  <a:schemeClr val="bg1"/>
                </a:solidFill>
              </a:rPr>
              <a:t>reate Data Source at S3(Storage)</a:t>
            </a:r>
            <a:endParaRPr lang="pt-PT" altLang="en-US"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Rectangles 4"/>
          <p:cNvSpPr/>
          <p:nvPr/>
        </p:nvSpPr>
        <p:spPr>
          <a:xfrm>
            <a:off x="2651125" y="3971290"/>
            <a:ext cx="9172575" cy="8007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00660" y="908050"/>
            <a:ext cx="11612880"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2" name="Rectangles 1"/>
          <p:cNvSpPr/>
          <p:nvPr/>
        </p:nvSpPr>
        <p:spPr>
          <a:xfrm>
            <a:off x="2353945" y="1337310"/>
            <a:ext cx="2049780" cy="5086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Knowledge bases</a:t>
            </a:r>
            <a:r>
              <a:rPr lang="pt-PT" sz="2000" b="1">
                <a:solidFill>
                  <a:schemeClr val="bg1"/>
                </a:solidFill>
              </a:rPr>
              <a:t> Steps</a:t>
            </a:r>
            <a:endParaRPr lang="pt-PT" sz="2000" b="1">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20-27"/>
          <p:cNvPicPr>
            <a:picLocks noChangeAspect="1"/>
          </p:cNvPicPr>
          <p:nvPr/>
        </p:nvPicPr>
        <p:blipFill>
          <a:blip r:embed="rId1"/>
          <a:stretch>
            <a:fillRect/>
          </a:stretch>
        </p:blipFill>
        <p:spPr>
          <a:xfrm>
            <a:off x="1670050" y="882015"/>
            <a:ext cx="9306560" cy="5093970"/>
          </a:xfrm>
          <a:prstGeom prst="rect">
            <a:avLst/>
          </a:prstGeom>
        </p:spPr>
      </p:pic>
      <p:sp>
        <p:nvSpPr>
          <p:cNvPr id="3" name="Rectangles 2"/>
          <p:cNvSpPr/>
          <p:nvPr/>
        </p:nvSpPr>
        <p:spPr>
          <a:xfrm>
            <a:off x="1657350" y="1223645"/>
            <a:ext cx="2243455" cy="20713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Choose Data Source</a:t>
            </a:r>
            <a:endParaRPr lang="pt-PT" sz="2000" b="1" dirty="0">
              <a:solidFill>
                <a:schemeClr val="bg1"/>
              </a:solidFill>
            </a:endParaRPr>
          </a:p>
        </p:txBody>
      </p:sp>
      <p:sp>
        <p:nvSpPr>
          <p:cNvPr id="15" name="Rectangles 14"/>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descr="Captura de tela de 2024-11-07 13-20-04"/>
          <p:cNvPicPr>
            <a:picLocks noChangeAspect="1"/>
          </p:cNvPicPr>
          <p:nvPr/>
        </p:nvPicPr>
        <p:blipFill>
          <a:blip r:embed="rId1"/>
          <a:stretch>
            <a:fillRect/>
          </a:stretch>
        </p:blipFill>
        <p:spPr>
          <a:xfrm>
            <a:off x="2292350" y="1390650"/>
            <a:ext cx="8562975" cy="4076700"/>
          </a:xfrm>
          <a:prstGeom prst="rect">
            <a:avLst/>
          </a:prstGeom>
        </p:spPr>
      </p:pic>
      <p:sp>
        <p:nvSpPr>
          <p:cNvPr id="2" name="Rectangles 1"/>
          <p:cNvSpPr/>
          <p:nvPr/>
        </p:nvSpPr>
        <p:spPr>
          <a:xfrm>
            <a:off x="2343150" y="2087245"/>
            <a:ext cx="2853055" cy="1284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Browser s3 files</a:t>
            </a:r>
            <a:endParaRPr lang="pt-PT" altLang="en-US"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21-49"/>
          <p:cNvPicPr>
            <a:picLocks noChangeAspect="1"/>
          </p:cNvPicPr>
          <p:nvPr/>
        </p:nvPicPr>
        <p:blipFill>
          <a:blip r:embed="rId1"/>
          <a:stretch>
            <a:fillRect/>
          </a:stretch>
        </p:blipFill>
        <p:spPr>
          <a:xfrm>
            <a:off x="4760595" y="825500"/>
            <a:ext cx="6788785" cy="5558790"/>
          </a:xfrm>
          <a:prstGeom prst="rect">
            <a:avLst/>
          </a:prstGeom>
        </p:spPr>
      </p:pic>
      <p:sp>
        <p:nvSpPr>
          <p:cNvPr id="3" name="Rectangles 2"/>
          <p:cNvSpPr/>
          <p:nvPr/>
        </p:nvSpPr>
        <p:spPr>
          <a:xfrm>
            <a:off x="4876800" y="3014345"/>
            <a:ext cx="6482080" cy="11480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Choosing the model for Embeddings dataSources</a:t>
            </a:r>
            <a:endParaRPr lang="pt-PT" sz="2000" b="1" dirty="0">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22-16"/>
          <p:cNvPicPr>
            <a:picLocks noChangeAspect="1"/>
          </p:cNvPicPr>
          <p:nvPr/>
        </p:nvPicPr>
        <p:blipFill>
          <a:blip r:embed="rId1"/>
          <a:stretch>
            <a:fillRect/>
          </a:stretch>
        </p:blipFill>
        <p:spPr>
          <a:xfrm>
            <a:off x="2724150" y="1155700"/>
            <a:ext cx="8960485" cy="4939665"/>
          </a:xfrm>
          <a:prstGeom prst="rect">
            <a:avLst/>
          </a:prstGeom>
        </p:spPr>
      </p:pic>
      <p:sp>
        <p:nvSpPr>
          <p:cNvPr id="3" name="Rectangles 2"/>
          <p:cNvSpPr/>
          <p:nvPr/>
        </p:nvSpPr>
        <p:spPr>
          <a:xfrm>
            <a:off x="4867275" y="1318895"/>
            <a:ext cx="6482080" cy="18332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4784725" y="4262120"/>
            <a:ext cx="6482080" cy="18332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descr="Picture2"/>
          <p:cNvPicPr>
            <a:picLocks noChangeAspect="1"/>
          </p:cNvPicPr>
          <p:nvPr/>
        </p:nvPicPr>
        <p:blipFill>
          <a:blip r:embed="rId1"/>
          <a:stretch>
            <a:fillRect/>
          </a:stretch>
        </p:blipFill>
        <p:spPr>
          <a:xfrm>
            <a:off x="2250440" y="923290"/>
            <a:ext cx="9123045" cy="57003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Review and Create </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4295775" y="4138295"/>
            <a:ext cx="7316470" cy="25031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250440" y="828040"/>
            <a:ext cx="1897380" cy="1473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Sync Data Sources</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38-22"/>
          <p:cNvPicPr>
            <a:picLocks noChangeAspect="1"/>
          </p:cNvPicPr>
          <p:nvPr/>
        </p:nvPicPr>
        <p:blipFill>
          <a:blip r:embed="rId1"/>
          <a:stretch>
            <a:fillRect/>
          </a:stretch>
        </p:blipFill>
        <p:spPr>
          <a:xfrm>
            <a:off x="3663950" y="741680"/>
            <a:ext cx="8125460" cy="3439160"/>
          </a:xfrm>
          <a:prstGeom prst="rect">
            <a:avLst/>
          </a:prstGeom>
        </p:spPr>
      </p:pic>
      <p:pic>
        <p:nvPicPr>
          <p:cNvPr id="3" name="Picture 2" descr="Captura de tela de 2024-11-07 14-09-09"/>
          <p:cNvPicPr>
            <a:picLocks noChangeAspect="1"/>
          </p:cNvPicPr>
          <p:nvPr/>
        </p:nvPicPr>
        <p:blipFill>
          <a:blip r:embed="rId2"/>
          <a:stretch>
            <a:fillRect/>
          </a:stretch>
        </p:blipFill>
        <p:spPr>
          <a:xfrm>
            <a:off x="1950720" y="3161030"/>
            <a:ext cx="8914130" cy="3272790"/>
          </a:xfrm>
          <a:prstGeom prst="rect">
            <a:avLst/>
          </a:prstGeom>
        </p:spPr>
      </p:pic>
      <p:sp>
        <p:nvSpPr>
          <p:cNvPr id="4" name="Rectangles 3"/>
          <p:cNvSpPr/>
          <p:nvPr/>
        </p:nvSpPr>
        <p:spPr>
          <a:xfrm>
            <a:off x="1889125" y="3071495"/>
            <a:ext cx="8975725" cy="6813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061845" y="4808220"/>
            <a:ext cx="8770620" cy="6813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3"/>
          <a:stretch>
            <a:fillRect/>
          </a:stretch>
        </p:blipFill>
        <p:spPr>
          <a:xfrm>
            <a:off x="-9525" y="-10160"/>
            <a:ext cx="106680" cy="68294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Sync Completed</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descr="Captura de tela de 2024-11-07 14-36-10"/>
          <p:cNvPicPr>
            <a:picLocks noChangeAspect="1"/>
          </p:cNvPicPr>
          <p:nvPr/>
        </p:nvPicPr>
        <p:blipFill>
          <a:blip r:embed="rId1"/>
          <a:stretch>
            <a:fillRect/>
          </a:stretch>
        </p:blipFill>
        <p:spPr>
          <a:xfrm>
            <a:off x="1352550" y="1346200"/>
            <a:ext cx="10151110" cy="4423410"/>
          </a:xfrm>
          <a:prstGeom prst="rect">
            <a:avLst/>
          </a:prstGeom>
        </p:spPr>
      </p:pic>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2" name="Rectangles 1"/>
          <p:cNvSpPr/>
          <p:nvPr/>
        </p:nvSpPr>
        <p:spPr>
          <a:xfrm>
            <a:off x="1352550" y="1256030"/>
            <a:ext cx="10190480" cy="8959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321435"/>
            <a:ext cx="4933950" cy="365125"/>
          </a:xfrm>
        </p:spPr>
        <p:txBody>
          <a:bodyPr vert="horz" lIns="91440" tIns="45720" rIns="91440" bIns="45720" rtlCol="0" anchor="t">
            <a:noAutofit/>
          </a:bodyPr>
          <a:p>
            <a:pPr marL="0" indent="0" algn="l">
              <a:buNone/>
            </a:pP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F44F0B"/>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3"/>
          <a:stretch>
            <a:fillRect/>
          </a:stretch>
        </p:blipFill>
        <p:spPr>
          <a:xfrm>
            <a:off x="10680065" y="5292090"/>
            <a:ext cx="1435608" cy="1435608"/>
          </a:xfrm>
          <a:prstGeom prst="rect">
            <a:avLst/>
          </a:prstGeom>
        </p:spPr>
      </p:pic>
      <p:pic>
        <p:nvPicPr>
          <p:cNvPr id="11" name="Picture 10"/>
          <p:cNvPicPr>
            <a:picLocks noChangeAspect="1"/>
          </p:cNvPicPr>
          <p:nvPr/>
        </p:nvPicPr>
        <p:blipFill>
          <a:blip r:embed="rId4"/>
          <a:stretch>
            <a:fillRect/>
          </a:stretch>
        </p:blipFill>
        <p:spPr>
          <a:xfrm>
            <a:off x="8264525" y="5292090"/>
            <a:ext cx="1435608" cy="1435608"/>
          </a:xfrm>
          <a:prstGeom prst="rect">
            <a:avLst/>
          </a:prstGeom>
        </p:spPr>
      </p:pic>
      <p:pic>
        <p:nvPicPr>
          <p:cNvPr id="12" name="Picture 11"/>
          <p:cNvPicPr>
            <a:picLocks noChangeAspect="1"/>
          </p:cNvPicPr>
          <p:nvPr/>
        </p:nvPicPr>
        <p:blipFill>
          <a:blip r:embed="rId5"/>
          <a:srcRect l="-768" r="-768"/>
          <a:stretch>
            <a:fillRect/>
          </a:stretch>
        </p:blipFill>
        <p:spPr>
          <a:xfrm>
            <a:off x="9480550" y="5301615"/>
            <a:ext cx="1431925" cy="1431925"/>
          </a:xfrm>
          <a:prstGeom prst="rect">
            <a:avLst/>
          </a:prstGeom>
        </p:spPr>
      </p:pic>
      <p:sp>
        <p:nvSpPr>
          <p:cNvPr id="24" name="Text Box 23"/>
          <p:cNvSpPr txBox="1"/>
          <p:nvPr/>
        </p:nvSpPr>
        <p:spPr>
          <a:xfrm>
            <a:off x="3255645" y="4532630"/>
            <a:ext cx="1757045" cy="521970"/>
          </a:xfrm>
          <a:prstGeom prst="rect">
            <a:avLst/>
          </a:prstGeom>
          <a:noFill/>
        </p:spPr>
        <p:txBody>
          <a:bodyPr wrap="square" rtlCol="0" anchor="t">
            <a:spAutoFit/>
          </a:bodyPr>
          <a:p>
            <a:pPr algn="l"/>
            <a:r>
              <a:rPr lang="en-US" sz="1400" b="1" dirty="0" err="1" smtClean="0">
                <a:solidFill>
                  <a:schemeClr val="bg1"/>
                </a:solidFill>
              </a:rPr>
              <a:t>AWS User </a:t>
            </a:r>
            <a:endParaRPr lang="en-US" sz="1400" b="1" dirty="0" err="1" smtClean="0">
              <a:solidFill>
                <a:schemeClr val="bg1"/>
              </a:solidFill>
            </a:endParaRPr>
          </a:p>
          <a:p>
            <a:pPr algn="l"/>
            <a:r>
              <a:rPr lang="en-US" sz="1400" b="1" dirty="0" err="1" smtClean="0">
                <a:solidFill>
                  <a:schemeClr val="bg1"/>
                </a:solidFill>
              </a:rPr>
              <a:t>Group Goiânia</a:t>
            </a:r>
            <a:endParaRPr lang="en-US" sz="1400" b="1" dirty="0" err="1" smtClean="0">
              <a:solidFill>
                <a:schemeClr val="bg1"/>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7" name="Text Box 6"/>
          <p:cNvSpPr txBox="1"/>
          <p:nvPr/>
        </p:nvSpPr>
        <p:spPr>
          <a:xfrm>
            <a:off x="964565" y="4660265"/>
            <a:ext cx="1238885" cy="337185"/>
          </a:xfrm>
          <a:prstGeom prst="rect">
            <a:avLst/>
          </a:prstGeom>
          <a:noFill/>
        </p:spPr>
        <p:txBody>
          <a:bodyPr wrap="square" rtlCol="0" anchor="t">
            <a:spAutoFit/>
          </a:bodyPr>
          <a:p>
            <a:pPr algn="l"/>
            <a:r>
              <a:rPr lang="pt-PT" altLang="en-US" sz="1600" b="1" dirty="0" err="1" smtClean="0">
                <a:solidFill>
                  <a:schemeClr val="bg1"/>
                </a:solidFill>
              </a:rPr>
              <a:t>GOJava</a:t>
            </a:r>
            <a:endParaRPr lang="pt-PT" altLang="en-US" sz="1600" b="1" dirty="0" err="1" smtClean="0">
              <a:solidFill>
                <a:schemeClr val="bg1"/>
              </a:solidFill>
            </a:endParaRPr>
          </a:p>
        </p:txBody>
      </p:sp>
      <p:pic>
        <p:nvPicPr>
          <p:cNvPr id="13" name="Picture 12" descr="Community Builder logo for dark background"/>
          <p:cNvPicPr>
            <a:picLocks noChangeAspect="1"/>
          </p:cNvPicPr>
          <p:nvPr/>
        </p:nvPicPr>
        <p:blipFill>
          <a:blip r:embed="rId6"/>
          <a:stretch>
            <a:fillRect/>
          </a:stretch>
        </p:blipFill>
        <p:spPr>
          <a:xfrm>
            <a:off x="10364470" y="2047240"/>
            <a:ext cx="1197610" cy="757555"/>
          </a:xfrm>
          <a:prstGeom prst="rect">
            <a:avLst/>
          </a:prstGeom>
        </p:spPr>
      </p:pic>
      <p:pic>
        <p:nvPicPr>
          <p:cNvPr id="6" name="Picture 5"/>
          <p:cNvPicPr>
            <a:picLocks noChangeAspect="1"/>
          </p:cNvPicPr>
          <p:nvPr/>
        </p:nvPicPr>
        <p:blipFill>
          <a:blip r:embed="rId7"/>
          <a:stretch>
            <a:fillRect/>
          </a:stretch>
        </p:blipFill>
        <p:spPr>
          <a:xfrm>
            <a:off x="2642870" y="4488180"/>
            <a:ext cx="557784" cy="643821"/>
          </a:xfrm>
          <a:prstGeom prst="rect">
            <a:avLst/>
          </a:prstGeom>
        </p:spPr>
      </p:pic>
      <p:pic>
        <p:nvPicPr>
          <p:cNvPr id="14" name="Picture 13"/>
          <p:cNvPicPr>
            <a:picLocks noChangeAspect="1"/>
          </p:cNvPicPr>
          <p:nvPr/>
        </p:nvPicPr>
        <p:blipFill>
          <a:blip r:embed="rId8"/>
          <a:stretch>
            <a:fillRect/>
          </a:stretch>
        </p:blipFill>
        <p:spPr>
          <a:xfrm>
            <a:off x="407035" y="4497070"/>
            <a:ext cx="557784" cy="557784"/>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F44F0B"/>
                </a:solidFill>
                <a:ea typeface="Amazon Ember"/>
                <a:cs typeface="Amazon Ember"/>
              </a:rPr>
              <a:t>Computer Science</a:t>
            </a:r>
            <a:endParaRPr sz="1800" b="1" dirty="0">
              <a:solidFill>
                <a:srgbClr val="F44F0B"/>
              </a:solidFill>
              <a:ea typeface="Amazon Ember"/>
              <a:cs typeface="Amazon Ember"/>
            </a:endParaRPr>
          </a:p>
        </p:txBody>
      </p:sp>
      <p:sp>
        <p:nvSpPr>
          <p:cNvPr id="22" name="Text Box 21"/>
          <p:cNvSpPr txBox="1"/>
          <p:nvPr/>
        </p:nvSpPr>
        <p:spPr>
          <a:xfrm>
            <a:off x="6644640" y="4126865"/>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9"/>
          <a:stretch>
            <a:fillRect/>
          </a:stretch>
        </p:blipFill>
        <p:spPr>
          <a:xfrm>
            <a:off x="6326505" y="4145915"/>
            <a:ext cx="318135" cy="318135"/>
          </a:xfrm>
          <a:prstGeom prst="rect">
            <a:avLst/>
          </a:prstGeom>
        </p:spPr>
      </p:pic>
      <p:pic>
        <p:nvPicPr>
          <p:cNvPr id="25" name="Picture 24"/>
          <p:cNvPicPr>
            <a:picLocks noChangeAspect="1"/>
          </p:cNvPicPr>
          <p:nvPr/>
        </p:nvPicPr>
        <p:blipFill>
          <a:blip r:embed="rId10"/>
          <a:stretch>
            <a:fillRect/>
          </a:stretch>
        </p:blipFill>
        <p:spPr>
          <a:xfrm>
            <a:off x="6300470" y="3256915"/>
            <a:ext cx="320040" cy="320040"/>
          </a:xfrm>
          <a:prstGeom prst="rect">
            <a:avLst/>
          </a:prstGeom>
        </p:spPr>
      </p:pic>
      <p:pic>
        <p:nvPicPr>
          <p:cNvPr id="26" name="Picture 25"/>
          <p:cNvPicPr>
            <a:picLocks noChangeAspect="1"/>
          </p:cNvPicPr>
          <p:nvPr/>
        </p:nvPicPr>
        <p:blipFill>
          <a:blip r:embed="rId11"/>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rgbClr val="F44F0B"/>
                </a:solidFill>
                <a:ea typeface="Amazon Ember"/>
                <a:cs typeface="Amazon Ember"/>
                <a:sym typeface="+mn-ea"/>
              </a:rPr>
              <a:t>Information Security</a:t>
            </a:r>
            <a:endParaRPr lang="en-US" b="1" dirty="0">
              <a:solidFill>
                <a:srgbClr val="F44F0B"/>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2"/>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F44F0B"/>
                </a:solidFill>
                <a:ea typeface="Amazon Ember"/>
                <a:cs typeface="Amazon Ember"/>
              </a:rPr>
              <a:t>S</a:t>
            </a:r>
            <a:r>
              <a:rPr sz="1800" b="1" dirty="0">
                <a:solidFill>
                  <a:srgbClr val="F44F0B"/>
                </a:solidFill>
                <a:ea typeface="Amazon Ember"/>
                <a:cs typeface="Amazon Ember"/>
              </a:rPr>
              <a:t>ystem </a:t>
            </a:r>
            <a:r>
              <a:rPr lang="pt-PT" sz="1800" b="1" dirty="0">
                <a:solidFill>
                  <a:srgbClr val="F44F0B"/>
                </a:solidFill>
                <a:ea typeface="Amazon Ember"/>
                <a:cs typeface="Amazon Ember"/>
              </a:rPr>
              <a:t>D</a:t>
            </a:r>
            <a:r>
              <a:rPr sz="1800" b="1" dirty="0">
                <a:solidFill>
                  <a:srgbClr val="F44F0B"/>
                </a:solidFill>
                <a:ea typeface="Amazon Ember"/>
                <a:cs typeface="Amazon Ember"/>
              </a:rPr>
              <a:t>evelopment</a:t>
            </a:r>
            <a:endParaRPr sz="1800" b="1" dirty="0">
              <a:solidFill>
                <a:srgbClr val="F44F0B"/>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rgbClr val="F4630B"/>
                </a:solidFill>
                <a:latin typeface="Cooper Black" panose="0208090404030B020404" charset="0"/>
                <a:cs typeface="Cooper Black" panose="0208090404030B020404" charset="0"/>
              </a:rPr>
              <a:t>Serverless</a:t>
            </a:r>
            <a:endParaRPr lang="pt-PT" altLang="en-US">
              <a:solidFill>
                <a:srgbClr val="F4630B"/>
              </a:solidFill>
              <a:latin typeface="Cooper Black" panose="0208090404030B020404" charset="0"/>
              <a:cs typeface="Cooper Black" panose="0208090404030B020404" charset="0"/>
            </a:endParaRPr>
          </a:p>
        </p:txBody>
      </p:sp>
      <p:pic>
        <p:nvPicPr>
          <p:cNvPr id="32" name="Picture 31"/>
          <p:cNvPicPr>
            <a:picLocks noChangeAspect="1"/>
          </p:cNvPicPr>
          <p:nvPr/>
        </p:nvPicPr>
        <p:blipFill>
          <a:blip r:embed="rId13"/>
          <a:stretch>
            <a:fillRect/>
          </a:stretch>
        </p:blipFill>
        <p:spPr>
          <a:xfrm>
            <a:off x="-9525" y="-10160"/>
            <a:ext cx="106680" cy="6829425"/>
          </a:xfrm>
          <a:prstGeom prst="rect">
            <a:avLst/>
          </a:prstGeom>
        </p:spPr>
      </p:pic>
      <p:pic>
        <p:nvPicPr>
          <p:cNvPr id="4" name="Picture 3" descr="files_a_w_aws_prod1_docebosaas_com_wysiwyg_upload_1669640517254-AWSLearningBadges_Technology-Serverless-removebg-preview"/>
          <p:cNvPicPr>
            <a:picLocks noChangeAspect="1"/>
          </p:cNvPicPr>
          <p:nvPr/>
        </p:nvPicPr>
        <p:blipFill>
          <a:blip r:embed="rId14"/>
          <a:stretch>
            <a:fillRect/>
          </a:stretch>
        </p:blipFill>
        <p:spPr>
          <a:xfrm>
            <a:off x="3628390" y="5255895"/>
            <a:ext cx="1466215" cy="1529715"/>
          </a:xfrm>
          <a:prstGeom prst="rect">
            <a:avLst/>
          </a:prstGeom>
        </p:spPr>
      </p:pic>
      <p:pic>
        <p:nvPicPr>
          <p:cNvPr id="33" name="Picture 32" descr="aws_credlybadges_technology_cloudessentials-removebg-preview"/>
          <p:cNvPicPr>
            <a:picLocks noChangeAspect="1"/>
          </p:cNvPicPr>
          <p:nvPr/>
        </p:nvPicPr>
        <p:blipFill>
          <a:blip r:embed="rId15"/>
          <a:stretch>
            <a:fillRect/>
          </a:stretch>
        </p:blipFill>
        <p:spPr>
          <a:xfrm>
            <a:off x="7055485" y="5252085"/>
            <a:ext cx="1502410" cy="1539875"/>
          </a:xfrm>
          <a:prstGeom prst="rect">
            <a:avLst/>
          </a:prstGeom>
        </p:spPr>
      </p:pic>
      <p:pic>
        <p:nvPicPr>
          <p:cNvPr id="35" name="Picture 34" descr="aws_credlybadges_technology_compute-removebg-preview"/>
          <p:cNvPicPr>
            <a:picLocks noChangeAspect="1"/>
          </p:cNvPicPr>
          <p:nvPr/>
        </p:nvPicPr>
        <p:blipFill>
          <a:blip r:embed="rId16"/>
          <a:stretch>
            <a:fillRect/>
          </a:stretch>
        </p:blipFill>
        <p:spPr>
          <a:xfrm>
            <a:off x="5906135" y="5252085"/>
            <a:ext cx="1494155" cy="1546860"/>
          </a:xfrm>
          <a:prstGeom prst="rect">
            <a:avLst/>
          </a:prstGeom>
        </p:spPr>
      </p:pic>
      <p:pic>
        <p:nvPicPr>
          <p:cNvPr id="34" name="Picture 33"/>
          <p:cNvPicPr>
            <a:picLocks noChangeAspect="1"/>
          </p:cNvPicPr>
          <p:nvPr/>
        </p:nvPicPr>
        <p:blipFill>
          <a:blip r:embed="rId17"/>
          <a:stretch>
            <a:fillRect/>
          </a:stretch>
        </p:blipFill>
        <p:spPr>
          <a:xfrm>
            <a:off x="5776595" y="488315"/>
            <a:ext cx="2161540" cy="2199640"/>
          </a:xfrm>
          <a:prstGeom prst="rect">
            <a:avLst/>
          </a:prstGeom>
        </p:spPr>
      </p:pic>
      <p:pic>
        <p:nvPicPr>
          <p:cNvPr id="37" name="Picture 36" descr="aws_credlybadges_storage_file-removebg-preview"/>
          <p:cNvPicPr>
            <a:picLocks noChangeAspect="1"/>
          </p:cNvPicPr>
          <p:nvPr/>
        </p:nvPicPr>
        <p:blipFill>
          <a:blip r:embed="rId18"/>
          <a:stretch>
            <a:fillRect/>
          </a:stretch>
        </p:blipFill>
        <p:spPr>
          <a:xfrm>
            <a:off x="1282065" y="5250815"/>
            <a:ext cx="1510665" cy="1555115"/>
          </a:xfrm>
          <a:prstGeom prst="rect">
            <a:avLst/>
          </a:prstGeom>
        </p:spPr>
      </p:pic>
      <p:pic>
        <p:nvPicPr>
          <p:cNvPr id="36" name="Picture 35" descr="networkingcore-removebg-preview"/>
          <p:cNvPicPr>
            <a:picLocks noChangeAspect="1"/>
          </p:cNvPicPr>
          <p:nvPr/>
        </p:nvPicPr>
        <p:blipFill>
          <a:blip r:embed="rId19"/>
          <a:stretch>
            <a:fillRect/>
          </a:stretch>
        </p:blipFill>
        <p:spPr>
          <a:xfrm>
            <a:off x="2431415" y="5248275"/>
            <a:ext cx="1544320" cy="1568450"/>
          </a:xfrm>
          <a:prstGeom prst="rect">
            <a:avLst/>
          </a:prstGeom>
        </p:spPr>
      </p:pic>
      <p:pic>
        <p:nvPicPr>
          <p:cNvPr id="38" name="Picture 37" descr="aws_credlybadges_technology_events_workflows-removebg-preview"/>
          <p:cNvPicPr>
            <a:picLocks noChangeAspect="1"/>
          </p:cNvPicPr>
          <p:nvPr/>
        </p:nvPicPr>
        <p:blipFill>
          <a:blip r:embed="rId20"/>
          <a:stretch>
            <a:fillRect/>
          </a:stretch>
        </p:blipFill>
        <p:spPr>
          <a:xfrm>
            <a:off x="4756150" y="5259070"/>
            <a:ext cx="1501140" cy="15576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sym typeface="+mn-ea"/>
              </a:rPr>
              <a:t>Selected Model And Tests</a:t>
            </a:r>
            <a:endParaRPr lang="pt-PT" altLang="en-US" sz="2000" b="1" dirty="0">
              <a:solidFill>
                <a:schemeClr val="bg1"/>
              </a:solidFill>
              <a:sym typeface="+mn-ea"/>
            </a:endParaRPr>
          </a:p>
        </p:txBody>
      </p:sp>
      <p:sp>
        <p:nvSpPr>
          <p:cNvPr id="15" name="Rectangles 14"/>
          <p:cNvSpPr/>
          <p:nvPr/>
        </p:nvSpPr>
        <p:spPr>
          <a:xfrm>
            <a:off x="450215" y="558800"/>
            <a:ext cx="3657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descr="Captura de tela de 2024-11-07 14-03-27"/>
          <p:cNvPicPr>
            <a:picLocks noChangeAspect="1"/>
          </p:cNvPicPr>
          <p:nvPr/>
        </p:nvPicPr>
        <p:blipFill>
          <a:blip r:embed="rId1"/>
          <a:stretch>
            <a:fillRect/>
          </a:stretch>
        </p:blipFill>
        <p:spPr>
          <a:xfrm>
            <a:off x="2990850" y="1003300"/>
            <a:ext cx="8477250" cy="4851400"/>
          </a:xfrm>
          <a:prstGeom prst="rect">
            <a:avLst/>
          </a:prstGeom>
        </p:spPr>
      </p:pic>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Test Knowledge Base</a:t>
            </a:r>
            <a:endParaRPr lang="pt-PT" sz="2000" b="1" dirty="0">
              <a:solidFill>
                <a:schemeClr val="bg1"/>
              </a:solidFill>
            </a:endParaRPr>
          </a:p>
        </p:txBody>
      </p:sp>
      <p:sp>
        <p:nvSpPr>
          <p:cNvPr id="15" name="Rectangles 14"/>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4-05-46"/>
          <p:cNvPicPr>
            <a:picLocks noChangeAspect="1"/>
          </p:cNvPicPr>
          <p:nvPr/>
        </p:nvPicPr>
        <p:blipFill>
          <a:blip r:embed="rId1"/>
          <a:stretch>
            <a:fillRect/>
          </a:stretch>
        </p:blipFill>
        <p:spPr>
          <a:xfrm>
            <a:off x="2597150" y="1117600"/>
            <a:ext cx="9031605" cy="4898390"/>
          </a:xfrm>
          <a:prstGeom prst="rect">
            <a:avLst/>
          </a:prstGeom>
        </p:spPr>
      </p:pic>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2"/>
          <a:stretch>
            <a:fillRect/>
          </a:stretch>
        </p:blipFill>
        <p:spPr>
          <a:xfrm>
            <a:off x="193040" y="271780"/>
            <a:ext cx="1123315" cy="1123315"/>
          </a:xfrm>
          <a:prstGeom prst="rect">
            <a:avLst/>
          </a:prstGeom>
        </p:spPr>
      </p:pic>
      <p:pic>
        <p:nvPicPr>
          <p:cNvPr id="6" name="Picture 5"/>
          <p:cNvPicPr>
            <a:picLocks noChangeAspect="1"/>
          </p:cNvPicPr>
          <p:nvPr/>
        </p:nvPicPr>
        <p:blipFill>
          <a:blip r:embed="rId3"/>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4" cstate="print"/>
            <a:stretch>
              <a:fillRect/>
            </a:stretch>
          </a:blipFill>
        </p:spPr>
        <p:txBody>
          <a:bodyPr wrap="square" lIns="0" tIns="0" rIns="0" bIns="0" rtlCol="0"/>
          <a:p/>
        </p:txBody>
      </p:sp>
      <p:pic>
        <p:nvPicPr>
          <p:cNvPr id="32" name="Picture 31"/>
          <p:cNvPicPr>
            <a:picLocks noChangeAspect="1"/>
          </p:cNvPicPr>
          <p:nvPr/>
        </p:nvPicPr>
        <p:blipFill>
          <a:blip r:embed="rId5"/>
          <a:stretch>
            <a:fillRect/>
          </a:stretch>
        </p:blipFill>
        <p:spPr>
          <a:xfrm>
            <a:off x="-9525" y="-10160"/>
            <a:ext cx="106680" cy="6829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a:t>
            </a:r>
            <a:endParaRPr lang="pt-PT" sz="2000" b="1" dirty="0">
              <a:solidFill>
                <a:schemeClr val="bg1"/>
              </a:solidFill>
            </a:endParaRPr>
          </a:p>
        </p:txBody>
      </p:sp>
      <p:sp>
        <p:nvSpPr>
          <p:cNvPr id="15" name="Rectangles 14"/>
          <p:cNvSpPr/>
          <p:nvPr/>
        </p:nvSpPr>
        <p:spPr>
          <a:xfrm>
            <a:off x="450215" y="558800"/>
            <a:ext cx="2185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3" name="Picture 2"/>
          <p:cNvPicPr>
            <a:picLocks noChangeAspect="1"/>
          </p:cNvPicPr>
          <p:nvPr/>
        </p:nvPicPr>
        <p:blipFill>
          <a:blip r:embed="rId2"/>
          <a:stretch>
            <a:fillRect/>
          </a:stretch>
        </p:blipFill>
        <p:spPr>
          <a:xfrm>
            <a:off x="4050665" y="634365"/>
            <a:ext cx="7470140" cy="5607050"/>
          </a:xfrm>
          <a:prstGeom prst="rect">
            <a:avLst/>
          </a:prstGeom>
        </p:spPr>
      </p:pic>
      <p:sp>
        <p:nvSpPr>
          <p:cNvPr id="4" name="Rectangles 3"/>
          <p:cNvSpPr/>
          <p:nvPr/>
        </p:nvSpPr>
        <p:spPr>
          <a:xfrm>
            <a:off x="4050665" y="2449195"/>
            <a:ext cx="7496810" cy="6845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1400" b="1" dirty="0">
                <a:solidFill>
                  <a:schemeClr val="bg1"/>
                </a:solidFill>
              </a:rPr>
              <a:t>AWS CDK PROJECT</a:t>
            </a:r>
            <a:endParaRPr lang="pt-PT" sz="1400" b="1" dirty="0">
              <a:solidFill>
                <a:schemeClr val="bg1"/>
              </a:solidFill>
            </a:endParaRPr>
          </a:p>
        </p:txBody>
      </p:sp>
      <p:sp>
        <p:nvSpPr>
          <p:cNvPr id="15" name="Rectangles 14"/>
          <p:cNvSpPr/>
          <p:nvPr/>
        </p:nvSpPr>
        <p:spPr>
          <a:xfrm>
            <a:off x="441960" y="438150"/>
            <a:ext cx="17282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6" name="Rectangles 5"/>
          <p:cNvSpPr/>
          <p:nvPr/>
        </p:nvSpPr>
        <p:spPr>
          <a:xfrm>
            <a:off x="267970" y="1441450"/>
            <a:ext cx="2548255" cy="429895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3636645" y="1603375"/>
            <a:ext cx="8456930" cy="30975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 ROLES</a:t>
            </a:r>
            <a:endParaRPr lang="pt-PT" sz="2000" b="1" dirty="0">
              <a:solidFill>
                <a:schemeClr val="bg1"/>
              </a:solidFill>
            </a:endParaRPr>
          </a:p>
        </p:txBody>
      </p:sp>
      <p:sp>
        <p:nvSpPr>
          <p:cNvPr id="15" name="Rectangles 14"/>
          <p:cNvSpPr/>
          <p:nvPr/>
        </p:nvSpPr>
        <p:spPr>
          <a:xfrm>
            <a:off x="450215" y="558800"/>
            <a:ext cx="30998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4" name="Rectangles 3"/>
          <p:cNvSpPr/>
          <p:nvPr/>
        </p:nvSpPr>
        <p:spPr>
          <a:xfrm>
            <a:off x="1177925" y="1998345"/>
            <a:ext cx="8644890" cy="2072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 LAMBDA</a:t>
            </a:r>
            <a:endParaRPr lang="pt-PT" sz="2000" b="1" dirty="0">
              <a:solidFill>
                <a:schemeClr val="bg1"/>
              </a:solidFill>
            </a:endParaRPr>
          </a:p>
        </p:txBody>
      </p:sp>
      <p:sp>
        <p:nvSpPr>
          <p:cNvPr id="15" name="Rectangles 14"/>
          <p:cNvSpPr/>
          <p:nvPr/>
        </p:nvSpPr>
        <p:spPr>
          <a:xfrm>
            <a:off x="450215" y="558800"/>
            <a:ext cx="3246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5" name="Rectangles 4"/>
          <p:cNvSpPr/>
          <p:nvPr/>
        </p:nvSpPr>
        <p:spPr>
          <a:xfrm>
            <a:off x="965835" y="2652395"/>
            <a:ext cx="9891395" cy="28498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4" name="Rectangles 3"/>
          <p:cNvSpPr/>
          <p:nvPr/>
        </p:nvSpPr>
        <p:spPr>
          <a:xfrm>
            <a:off x="259080" y="1494790"/>
            <a:ext cx="2759710" cy="5168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3475" y="923290"/>
            <a:ext cx="8079105" cy="28409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673475" y="4074160"/>
            <a:ext cx="8079105" cy="24796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749290" y="2797810"/>
            <a:ext cx="5888355" cy="18288"/>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7" name="Oval 6"/>
          <p:cNvSpPr/>
          <p:nvPr/>
        </p:nvSpPr>
        <p:spPr>
          <a:xfrm>
            <a:off x="7138670" y="204724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7185025" y="20828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9" name="Oval 8"/>
          <p:cNvSpPr/>
          <p:nvPr/>
        </p:nvSpPr>
        <p:spPr>
          <a:xfrm>
            <a:off x="8768715" y="5422265"/>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0" name="Text Box 9"/>
          <p:cNvSpPr txBox="1"/>
          <p:nvPr/>
        </p:nvSpPr>
        <p:spPr>
          <a:xfrm>
            <a:off x="8815070" y="545782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1" name="Rectangles 10"/>
          <p:cNvSpPr/>
          <p:nvPr/>
        </p:nvSpPr>
        <p:spPr>
          <a:xfrm>
            <a:off x="4266565" y="5826125"/>
            <a:ext cx="4974336" cy="18288"/>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 COMMANDS</a:t>
            </a:r>
            <a:endParaRPr lang="pt-PT" sz="2000" b="1" dirty="0">
              <a:solidFill>
                <a:schemeClr val="bg1"/>
              </a:solidFill>
            </a:endParaRPr>
          </a:p>
        </p:txBody>
      </p:sp>
      <p:sp>
        <p:nvSpPr>
          <p:cNvPr id="15" name="Rectangles 14"/>
          <p:cNvSpPr/>
          <p:nvPr/>
        </p:nvSpPr>
        <p:spPr>
          <a:xfrm>
            <a:off x="450215" y="558800"/>
            <a:ext cx="40142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2" name="Picture 1"/>
          <p:cNvPicPr>
            <a:picLocks noChangeAspect="1"/>
          </p:cNvPicPr>
          <p:nvPr/>
        </p:nvPicPr>
        <p:blipFill>
          <a:blip r:embed="rId2"/>
          <a:stretch>
            <a:fillRect/>
          </a:stretch>
        </p:blipFill>
        <p:spPr>
          <a:xfrm>
            <a:off x="408940" y="626110"/>
            <a:ext cx="7153275" cy="1047750"/>
          </a:xfrm>
          <a:prstGeom prst="rect">
            <a:avLst/>
          </a:prstGeom>
        </p:spPr>
      </p:pic>
      <p:pic>
        <p:nvPicPr>
          <p:cNvPr id="3" name="Picture 2"/>
          <p:cNvPicPr>
            <a:picLocks noChangeAspect="1"/>
          </p:cNvPicPr>
          <p:nvPr/>
        </p:nvPicPr>
        <p:blipFill>
          <a:blip r:embed="rId3"/>
          <a:stretch>
            <a:fillRect/>
          </a:stretch>
        </p:blipFill>
        <p:spPr>
          <a:xfrm>
            <a:off x="384810" y="1761490"/>
            <a:ext cx="7153275" cy="1310640"/>
          </a:xfrm>
          <a:prstGeom prst="rect">
            <a:avLst/>
          </a:prstGeom>
        </p:spPr>
      </p:pic>
      <p:pic>
        <p:nvPicPr>
          <p:cNvPr id="4" name="Picture 3"/>
          <p:cNvPicPr>
            <a:picLocks noChangeAspect="1"/>
          </p:cNvPicPr>
          <p:nvPr/>
        </p:nvPicPr>
        <p:blipFill>
          <a:blip r:embed="rId4"/>
          <a:stretch>
            <a:fillRect/>
          </a:stretch>
        </p:blipFill>
        <p:spPr>
          <a:xfrm>
            <a:off x="425450" y="3162300"/>
            <a:ext cx="8367395" cy="1685925"/>
          </a:xfrm>
          <a:prstGeom prst="rect">
            <a:avLst/>
          </a:prstGeom>
        </p:spPr>
      </p:pic>
      <p:pic>
        <p:nvPicPr>
          <p:cNvPr id="5" name="Picture 4"/>
          <p:cNvPicPr>
            <a:picLocks noChangeAspect="1"/>
          </p:cNvPicPr>
          <p:nvPr/>
        </p:nvPicPr>
        <p:blipFill>
          <a:blip r:embed="rId5"/>
          <a:stretch>
            <a:fillRect/>
          </a:stretch>
        </p:blipFill>
        <p:spPr>
          <a:xfrm>
            <a:off x="456565" y="4947285"/>
            <a:ext cx="8204200" cy="1626870"/>
          </a:xfrm>
          <a:prstGeom prst="rect">
            <a:avLst/>
          </a:prstGeom>
        </p:spPr>
      </p:pic>
      <p:sp>
        <p:nvSpPr>
          <p:cNvPr id="6" name="Oval 5"/>
          <p:cNvSpPr/>
          <p:nvPr/>
        </p:nvSpPr>
        <p:spPr>
          <a:xfrm>
            <a:off x="7691120" y="54229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8491855" y="5701030"/>
            <a:ext cx="328295" cy="368300"/>
          </a:xfrm>
          <a:prstGeom prst="rect">
            <a:avLst/>
          </a:prstGeom>
          <a:noFill/>
        </p:spPr>
        <p:txBody>
          <a:bodyPr wrap="none" rtlCol="0">
            <a:spAutoFit/>
          </a:bodyPr>
          <a:p>
            <a:r>
              <a:rPr lang="pt-PT" altLang="en-US">
                <a:solidFill>
                  <a:schemeClr val="bg1"/>
                </a:solidFill>
              </a:rPr>
              <a:t>1</a:t>
            </a:r>
            <a:endParaRPr lang="pt-PT" altLang="en-US">
              <a:solidFill>
                <a:schemeClr val="bg1"/>
              </a:solidFill>
            </a:endParaRPr>
          </a:p>
        </p:txBody>
      </p:sp>
      <p:sp>
        <p:nvSpPr>
          <p:cNvPr id="9" name="Oval 8"/>
          <p:cNvSpPr/>
          <p:nvPr/>
        </p:nvSpPr>
        <p:spPr>
          <a:xfrm>
            <a:off x="7320280" y="306451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0" name="Oval 9"/>
          <p:cNvSpPr/>
          <p:nvPr/>
        </p:nvSpPr>
        <p:spPr>
          <a:xfrm>
            <a:off x="5429250" y="1758315"/>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1" name="Oval 10"/>
          <p:cNvSpPr/>
          <p:nvPr/>
        </p:nvSpPr>
        <p:spPr>
          <a:xfrm>
            <a:off x="8427720" y="570103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2" name="Text Box 11"/>
          <p:cNvSpPr txBox="1"/>
          <p:nvPr/>
        </p:nvSpPr>
        <p:spPr>
          <a:xfrm>
            <a:off x="5485765" y="177609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Text Box 12"/>
          <p:cNvSpPr txBox="1"/>
          <p:nvPr/>
        </p:nvSpPr>
        <p:spPr>
          <a:xfrm>
            <a:off x="7376795" y="308292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Text Box 13"/>
          <p:cNvSpPr txBox="1"/>
          <p:nvPr/>
        </p:nvSpPr>
        <p:spPr>
          <a:xfrm>
            <a:off x="7737475" y="57785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6" name="Text Box 15"/>
          <p:cNvSpPr txBox="1"/>
          <p:nvPr/>
        </p:nvSpPr>
        <p:spPr>
          <a:xfrm>
            <a:off x="8472805" y="57365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7" name="Rectangles 16"/>
          <p:cNvSpPr/>
          <p:nvPr/>
        </p:nvSpPr>
        <p:spPr>
          <a:xfrm>
            <a:off x="4812665" y="617855"/>
            <a:ext cx="275971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669540" y="1798320"/>
            <a:ext cx="275971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Rectangles 18"/>
          <p:cNvSpPr/>
          <p:nvPr/>
        </p:nvSpPr>
        <p:spPr>
          <a:xfrm>
            <a:off x="4560570" y="3094355"/>
            <a:ext cx="275971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3293110" y="5753735"/>
            <a:ext cx="511937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32385" y="-24130"/>
            <a:ext cx="5193665" cy="6897370"/>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331787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Generative Artificial Intelligence (Gen AI)</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Architecture AWS Bedrock</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What is RAG (Retrieval-Augmented Generation)?</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What will we build?</a:t>
            </a:r>
            <a:endParaRPr lang="pt-PT" altLang="en-US">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Knowledge bases</a:t>
            </a:r>
            <a:endParaRPr lang="pt-PT" altLang="en-US">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Deploy Infra and Application with CDK</a:t>
            </a:r>
            <a:endParaRPr lang="pt-PT" altLang="en-US">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rPr>
              <a:t>AWS CDK For Java and Python</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Next Steps </a:t>
            </a:r>
            <a:endParaRPr lang="pt-PT" altLang="en-US">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60325" y="-50800"/>
            <a:ext cx="108126" cy="692200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5" name="Rectangles 14"/>
          <p:cNvSpPr/>
          <p:nvPr/>
        </p:nvSpPr>
        <p:spPr>
          <a:xfrm>
            <a:off x="186055" y="558800"/>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a:t>
            </a:r>
            <a:endParaRPr lang="pt-PT" sz="2000" b="1" dirty="0">
              <a:solidFill>
                <a:schemeClr val="bg1"/>
              </a:solidFill>
            </a:endParaRPr>
          </a:p>
        </p:txBody>
      </p:sp>
      <p:sp>
        <p:nvSpPr>
          <p:cNvPr id="15" name="Rectangles 14"/>
          <p:cNvSpPr/>
          <p:nvPr/>
        </p:nvSpPr>
        <p:spPr>
          <a:xfrm>
            <a:off x="450215" y="558800"/>
            <a:ext cx="2185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Citations</a:t>
            </a:r>
            <a:endParaRPr lang="pt-PT" sz="2000" b="1" dirty="0">
              <a:solidFill>
                <a:schemeClr val="bg1"/>
              </a:solidFill>
            </a:endParaRPr>
          </a:p>
        </p:txBody>
      </p:sp>
      <p:sp>
        <p:nvSpPr>
          <p:cNvPr id="15" name="Rectangles 14"/>
          <p:cNvSpPr/>
          <p:nvPr/>
        </p:nvSpPr>
        <p:spPr>
          <a:xfrm>
            <a:off x="450215" y="558800"/>
            <a:ext cx="2185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2" name="Picture 1"/>
          <p:cNvPicPr>
            <a:picLocks noChangeAspect="1"/>
          </p:cNvPicPr>
          <p:nvPr/>
        </p:nvPicPr>
        <p:blipFill>
          <a:blip r:embed="rId2"/>
          <a:stretch>
            <a:fillRect/>
          </a:stretch>
        </p:blipFill>
        <p:spPr>
          <a:xfrm>
            <a:off x="335280" y="613410"/>
            <a:ext cx="11614150" cy="2266950"/>
          </a:xfrm>
          <a:prstGeom prst="rect">
            <a:avLst/>
          </a:prstGeom>
        </p:spPr>
      </p:pic>
      <p:pic>
        <p:nvPicPr>
          <p:cNvPr id="3" name="Picture 2"/>
          <p:cNvPicPr>
            <a:picLocks noChangeAspect="1"/>
          </p:cNvPicPr>
          <p:nvPr/>
        </p:nvPicPr>
        <p:blipFill>
          <a:blip r:embed="rId3"/>
          <a:stretch>
            <a:fillRect/>
          </a:stretch>
        </p:blipFill>
        <p:spPr>
          <a:xfrm>
            <a:off x="335280" y="3000375"/>
            <a:ext cx="11613515" cy="31407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sym typeface="+mn-ea"/>
              </a:rPr>
              <a:t>Code </a:t>
            </a:r>
            <a:r>
              <a:rPr lang="pt-PT" sz="2000" b="1" dirty="0">
                <a:solidFill>
                  <a:schemeClr val="bg1"/>
                </a:solidFill>
              </a:rPr>
              <a:t>Editor Function</a:t>
            </a:r>
            <a:endParaRPr lang="pt-PT" sz="2000" b="1" dirty="0">
              <a:solidFill>
                <a:schemeClr val="bg1"/>
              </a:solidFill>
            </a:endParaRPr>
          </a:p>
        </p:txBody>
      </p:sp>
      <p:sp>
        <p:nvSpPr>
          <p:cNvPr id="15" name="Rectangles 14"/>
          <p:cNvSpPr/>
          <p:nvPr/>
        </p:nvSpPr>
        <p:spPr>
          <a:xfrm>
            <a:off x="450215" y="558800"/>
            <a:ext cx="30998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19" name="Rectangles 18"/>
          <p:cNvSpPr/>
          <p:nvPr/>
        </p:nvSpPr>
        <p:spPr>
          <a:xfrm>
            <a:off x="221615" y="3580130"/>
            <a:ext cx="3159760" cy="25279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028825" y="-40005"/>
            <a:ext cx="10163175" cy="685800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2"/>
          <a:stretch>
            <a:fillRect/>
          </a:stretch>
        </p:blipFill>
        <p:spPr>
          <a:xfrm>
            <a:off x="278765" y="265430"/>
            <a:ext cx="758952" cy="75895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Amazon Bedrock Studio</a:t>
            </a:r>
            <a:endParaRPr lang="pt-PT" altLang="en-US" sz="2000" b="1" dirty="0">
              <a:solidFill>
                <a:schemeClr val="bg1"/>
              </a:solidFill>
            </a:endParaRPr>
          </a:p>
        </p:txBody>
      </p:sp>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1"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https://aws.amazon.com/bedrock/studio/</a:t>
            </a:r>
            <a:endParaRPr lang="en-US" sz="1400">
              <a:solidFill>
                <a:schemeClr val="bg1"/>
              </a:solidFill>
            </a:endParaRPr>
          </a:p>
        </p:txBody>
      </p:sp>
      <p:pic>
        <p:nvPicPr>
          <p:cNvPr id="3" name="Picture 2"/>
          <p:cNvPicPr>
            <a:picLocks noChangeAspect="1"/>
          </p:cNvPicPr>
          <p:nvPr/>
        </p:nvPicPr>
        <p:blipFill>
          <a:blip r:embed="rId2"/>
          <a:stretch>
            <a:fillRect/>
          </a:stretch>
        </p:blipFill>
        <p:spPr>
          <a:xfrm>
            <a:off x="3867785" y="862965"/>
            <a:ext cx="7822565" cy="4805680"/>
          </a:xfrm>
          <a:prstGeom prst="rect">
            <a:avLst/>
          </a:prstGeom>
        </p:spPr>
      </p:pic>
      <p:pic>
        <p:nvPicPr>
          <p:cNvPr id="5" name="Picture 4"/>
          <p:cNvPicPr>
            <a:picLocks noChangeAspect="1"/>
          </p:cNvPicPr>
          <p:nvPr/>
        </p:nvPicPr>
        <p:blipFill>
          <a:blip r:embed="rId3"/>
          <a:stretch>
            <a:fillRect/>
          </a:stretch>
        </p:blipFill>
        <p:spPr>
          <a:xfrm>
            <a:off x="445770" y="1849120"/>
            <a:ext cx="2472690" cy="2536190"/>
          </a:xfrm>
          <a:prstGeom prst="rect">
            <a:avLst/>
          </a:prstGeom>
        </p:spPr>
      </p:pic>
      <p:sp>
        <p:nvSpPr>
          <p:cNvPr id="15" name="Rectangles 14"/>
          <p:cNvSpPr/>
          <p:nvPr/>
        </p:nvSpPr>
        <p:spPr>
          <a:xfrm>
            <a:off x="424815" y="6096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Generative AI Applications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sp>
        <p:nvSpPr>
          <p:cNvPr id="2" name="Rectangles 1"/>
          <p:cNvSpPr/>
          <p:nvPr/>
        </p:nvSpPr>
        <p:spPr>
          <a:xfrm>
            <a:off x="2572385" y="6338570"/>
            <a:ext cx="910717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2771140" y="6360795"/>
            <a:ext cx="8860790" cy="306705"/>
          </a:xfrm>
          <a:prstGeom prst="rect">
            <a:avLst/>
          </a:prstGeom>
          <a:noFill/>
        </p:spPr>
        <p:txBody>
          <a:bodyPr wrap="square" rtlCol="0" anchor="t">
            <a:spAutoFit/>
          </a:bodyPr>
          <a:p>
            <a:r>
              <a:rPr lang="en-US" sz="1400">
                <a:solidFill>
                  <a:schemeClr val="bg1"/>
                </a:solidFill>
              </a:rPr>
              <a:t>https://skillbuilder.aws/search?searchText=bedrock+badge&amp;page=1&amp;isValidSearchText=true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4554855" y="1233805"/>
            <a:ext cx="7124700" cy="4276725"/>
          </a:xfrm>
          <a:prstGeom prst="rect">
            <a:avLst/>
          </a:prstGeom>
        </p:spPr>
      </p:pic>
      <p:pic>
        <p:nvPicPr>
          <p:cNvPr id="9" name="Picture 8"/>
          <p:cNvPicPr>
            <a:picLocks noChangeAspect="1"/>
          </p:cNvPicPr>
          <p:nvPr/>
        </p:nvPicPr>
        <p:blipFill>
          <a:blip r:embed="rId2"/>
          <a:stretch>
            <a:fillRect/>
          </a:stretch>
        </p:blipFill>
        <p:spPr>
          <a:xfrm>
            <a:off x="506730" y="1619885"/>
            <a:ext cx="2586355" cy="26327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Chat/text playground</a:t>
            </a:r>
            <a:endParaRPr lang="pt-PT" altLang="en-US" sz="1600" b="1" dirty="0">
              <a:solidFill>
                <a:srgbClr val="527FFF"/>
              </a:solidFill>
            </a:endParaRPr>
          </a:p>
        </p:txBody>
      </p:sp>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Chat/text playground</a:t>
            </a:r>
            <a:endParaRPr lang="en-US" sz="1200">
              <a:solidFill>
                <a:schemeClr val="bg1"/>
              </a:solidFill>
            </a:endParaRPr>
          </a:p>
        </p:txBody>
      </p:sp>
      <p:pic>
        <p:nvPicPr>
          <p:cNvPr id="2" name="Picture 1"/>
          <p:cNvPicPr>
            <a:picLocks noChangeAspect="1"/>
          </p:cNvPicPr>
          <p:nvPr/>
        </p:nvPicPr>
        <p:blipFill>
          <a:blip r:embed="rId1"/>
          <a:stretch>
            <a:fillRect/>
          </a:stretch>
        </p:blipFill>
        <p:spPr>
          <a:xfrm>
            <a:off x="1336040" y="807720"/>
            <a:ext cx="10227310" cy="52431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Artificial Intelligence Integration</a:t>
            </a:r>
            <a:endParaRPr lang="pt-PT" altLang="en-US" sz="1600" b="1" dirty="0">
              <a:solidFill>
                <a:srgbClr val="527FFF"/>
              </a:solidFill>
            </a:endParaRPr>
          </a:p>
        </p:txBody>
      </p:sp>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5761355" y="6231890"/>
            <a:ext cx="5838190" cy="368300"/>
          </a:xfrm>
          <a:prstGeom prst="rect">
            <a:avLst/>
          </a:prstGeom>
          <a:noFill/>
        </p:spPr>
        <p:txBody>
          <a:bodyPr wrap="square" rtlCol="0" anchor="t">
            <a:spAutoFit/>
          </a:bodyPr>
          <a:p>
            <a:r>
              <a:rPr lang="en-US">
                <a:solidFill>
                  <a:schemeClr val="bg1"/>
                </a:solidFill>
              </a:rPr>
              <a:t>https://github.com/weder96/JoinCommunity2024</a:t>
            </a:r>
            <a:endParaRPr lang="en-US">
              <a:solidFill>
                <a:schemeClr val="bg1"/>
              </a:solidFill>
            </a:endParaRPr>
          </a:p>
        </p:txBody>
      </p:sp>
      <p:pic>
        <p:nvPicPr>
          <p:cNvPr id="2" name="Picture 1"/>
          <p:cNvPicPr>
            <a:picLocks noChangeAspect="1"/>
          </p:cNvPicPr>
          <p:nvPr/>
        </p:nvPicPr>
        <p:blipFill>
          <a:blip r:embed="rId1"/>
          <a:stretch>
            <a:fillRect/>
          </a:stretch>
        </p:blipFill>
        <p:spPr>
          <a:xfrm>
            <a:off x="2808605" y="944245"/>
            <a:ext cx="8987155" cy="4968875"/>
          </a:xfrm>
          <a:prstGeom prst="rect">
            <a:avLst/>
          </a:prstGeom>
        </p:spPr>
      </p:pic>
      <p:pic>
        <p:nvPicPr>
          <p:cNvPr id="5" name="Picture 4"/>
          <p:cNvPicPr>
            <a:picLocks noChangeAspect="1"/>
          </p:cNvPicPr>
          <p:nvPr/>
        </p:nvPicPr>
        <p:blipFill>
          <a:blip r:embed="rId2"/>
          <a:stretch>
            <a:fillRect/>
          </a:stretch>
        </p:blipFill>
        <p:spPr>
          <a:xfrm>
            <a:off x="345440" y="998220"/>
            <a:ext cx="2319020" cy="22625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3070F"/>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Community</a:t>
            </a:r>
            <a:endParaRPr lang="pt-PT" altLang="en-US" sz="1600" b="1" dirty="0">
              <a:solidFill>
                <a:srgbClr val="527FFF"/>
              </a:solidFill>
            </a:endParaRPr>
          </a:p>
        </p:txBody>
      </p:sp>
      <p:sp>
        <p:nvSpPr>
          <p:cNvPr id="3" name="Rectangles 2"/>
          <p:cNvSpPr/>
          <p:nvPr/>
        </p:nvSpPr>
        <p:spPr>
          <a:xfrm>
            <a:off x="8307070" y="6319520"/>
            <a:ext cx="334581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408035" y="6359525"/>
            <a:ext cx="3222625" cy="275590"/>
          </a:xfrm>
          <a:prstGeom prst="rect">
            <a:avLst/>
          </a:prstGeom>
          <a:noFill/>
        </p:spPr>
        <p:txBody>
          <a:bodyPr wrap="square" rtlCol="0" anchor="t">
            <a:spAutoFit/>
          </a:bodyPr>
          <a:p>
            <a:r>
              <a:rPr lang="en-US" sz="1200">
                <a:solidFill>
                  <a:schemeClr val="bg1"/>
                </a:solidFill>
              </a:rPr>
              <a:t>https://community.aws/generative-ai</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2696210" y="424815"/>
            <a:ext cx="8976995" cy="5464175"/>
          </a:xfrm>
          <a:prstGeom prst="rect">
            <a:avLst/>
          </a:prstGeom>
        </p:spPr>
      </p:pic>
      <p:pic>
        <p:nvPicPr>
          <p:cNvPr id="9" name="Picture 8"/>
          <p:cNvPicPr>
            <a:picLocks noChangeAspect="1"/>
          </p:cNvPicPr>
          <p:nvPr/>
        </p:nvPicPr>
        <p:blipFill>
          <a:blip r:embed="rId2"/>
          <a:stretch>
            <a:fillRect/>
          </a:stretch>
        </p:blipFill>
        <p:spPr>
          <a:xfrm>
            <a:off x="489585" y="1294765"/>
            <a:ext cx="2160270" cy="2329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6108065" cy="398780"/>
          </a:xfrm>
          <a:prstGeom prst="rect">
            <a:avLst/>
          </a:prstGeom>
          <a:noFill/>
        </p:spPr>
        <p:txBody>
          <a:bodyPr wrap="none" rtlCol="0">
            <a:spAutoFit/>
          </a:bodyPr>
          <a:p>
            <a:pPr algn="l"/>
            <a:r>
              <a:rPr lang="pt-PT" altLang="en-US" sz="2000" b="1">
                <a:solidFill>
                  <a:schemeClr val="bg1"/>
                </a:solidFill>
              </a:rPr>
              <a:t>Generative Artificial Intelligence (Gen AI)</a:t>
            </a:r>
            <a:endParaRPr lang="pt-PT" altLang="en-US" sz="2000" b="1">
              <a:solidFill>
                <a:schemeClr val="bg1"/>
              </a:solidFill>
            </a:endParaRPr>
          </a:p>
        </p:txBody>
      </p:sp>
      <p:sp>
        <p:nvSpPr>
          <p:cNvPr id="6" name="Rectangles 5"/>
          <p:cNvSpPr/>
          <p:nvPr/>
        </p:nvSpPr>
        <p:spPr>
          <a:xfrm>
            <a:off x="497840" y="570230"/>
            <a:ext cx="60258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7" name="Text Box 46"/>
          <p:cNvSpPr txBox="1"/>
          <p:nvPr/>
        </p:nvSpPr>
        <p:spPr>
          <a:xfrm>
            <a:off x="398780" y="789940"/>
            <a:ext cx="11350625" cy="1014730"/>
          </a:xfrm>
          <a:prstGeom prst="rect">
            <a:avLst/>
          </a:prstGeom>
          <a:noFill/>
        </p:spPr>
        <p:txBody>
          <a:bodyPr wrap="none" rtlCol="0">
            <a:spAutoFit/>
          </a:bodyPr>
          <a:p>
            <a:pPr algn="just"/>
            <a:r>
              <a:rPr lang="en-US" sz="1200" b="1">
                <a:solidFill>
                  <a:srgbClr val="F4630B"/>
                </a:solidFill>
              </a:rPr>
              <a:t>Generative artificial intelligence (Gen AI)</a:t>
            </a:r>
            <a:r>
              <a:rPr lang="en-US" sz="1200" b="1">
                <a:solidFill>
                  <a:schemeClr val="bg1"/>
                </a:solidFill>
              </a:rPr>
              <a:t> </a:t>
            </a:r>
            <a:r>
              <a:rPr lang="en-US" sz="1200">
                <a:solidFill>
                  <a:schemeClr val="bg1"/>
                </a:solidFill>
              </a:rPr>
              <a:t>refers to a subfield of artificial intelligence that focuses on creating systems capable of generating </a:t>
            </a:r>
            <a:endParaRPr lang="en-US" sz="1200">
              <a:solidFill>
                <a:schemeClr val="bg1"/>
              </a:solidFill>
            </a:endParaRPr>
          </a:p>
          <a:p>
            <a:pPr algn="just"/>
            <a:r>
              <a:rPr lang="en-US" sz="1200">
                <a:solidFill>
                  <a:schemeClr val="bg1"/>
                </a:solidFill>
              </a:rPr>
              <a:t>new, original content, such as text, images, music, or videos. Unlike traditional AI systems, which analyze and process existing data, Gen AI uses </a:t>
            </a:r>
            <a:endParaRPr lang="en-US" sz="1200">
              <a:solidFill>
                <a:schemeClr val="bg1"/>
              </a:solidFill>
            </a:endParaRPr>
          </a:p>
          <a:p>
            <a:pPr algn="just"/>
            <a:r>
              <a:rPr lang="en-US" sz="1200">
                <a:solidFill>
                  <a:schemeClr val="bg1"/>
                </a:solidFill>
              </a:rPr>
              <a:t>algorithms to produce novel outputs. This field has various applications, including language translation, image synthesis, and content creation. </a:t>
            </a:r>
            <a:endParaRPr lang="en-US" sz="1200">
              <a:solidFill>
                <a:schemeClr val="bg1"/>
              </a:solidFill>
            </a:endParaRPr>
          </a:p>
          <a:p>
            <a:pPr algn="just"/>
            <a:r>
              <a:rPr lang="en-US" sz="1200">
                <a:solidFill>
                  <a:schemeClr val="bg1"/>
                </a:solidFill>
              </a:rPr>
              <a:t>Google's researchers have made significant contributions to Gen AI, exploring its potential in tasks like generating human-like conversations </a:t>
            </a:r>
            <a:endParaRPr lang="en-US" sz="1200">
              <a:solidFill>
                <a:schemeClr val="bg1"/>
              </a:solidFill>
            </a:endParaRPr>
          </a:p>
          <a:p>
            <a:pPr algn="just"/>
            <a:r>
              <a:rPr lang="en-US" sz="1200">
                <a:solidFill>
                  <a:schemeClr val="bg1"/>
                </a:solidFill>
              </a:rPr>
              <a:t>and creating realistic multimedia content. The technology is still in its early stages of development.</a:t>
            </a:r>
            <a:endParaRPr lang="en-US" sz="1200">
              <a:solidFill>
                <a:schemeClr val="bg1"/>
              </a:solidFill>
            </a:endParaRPr>
          </a:p>
        </p:txBody>
      </p:sp>
      <p:sp>
        <p:nvSpPr>
          <p:cNvPr id="53" name="Text Box 52"/>
          <p:cNvSpPr txBox="1"/>
          <p:nvPr/>
        </p:nvSpPr>
        <p:spPr>
          <a:xfrm>
            <a:off x="398145" y="1858010"/>
            <a:ext cx="11523345" cy="1014730"/>
          </a:xfrm>
          <a:prstGeom prst="rect">
            <a:avLst/>
          </a:prstGeom>
          <a:noFill/>
        </p:spPr>
        <p:txBody>
          <a:bodyPr wrap="none" rtlCol="0">
            <a:spAutoFit/>
          </a:bodyPr>
          <a:p>
            <a:pPr algn="l"/>
            <a:r>
              <a:rPr lang="en-US" sz="1200">
                <a:solidFill>
                  <a:schemeClr val="bg1"/>
                </a:solidFill>
              </a:rPr>
              <a:t>Generative artificial intelligence (Gen AI) is rapidly reshaping our world. According to McKinsey, Gen AI's influence on productivity might </a:t>
            </a:r>
            <a:r>
              <a:rPr lang="pt-PT" altLang="en-US" sz="1200">
                <a:solidFill>
                  <a:schemeClr val="bg1"/>
                </a:solidFill>
              </a:rPr>
              <a:t> </a:t>
            </a:r>
            <a:r>
              <a:rPr lang="en-US" sz="1200">
                <a:solidFill>
                  <a:schemeClr val="bg1"/>
                </a:solidFill>
              </a:rPr>
              <a:t>contribute </a:t>
            </a:r>
            <a:endParaRPr lang="en-US" sz="1200">
              <a:solidFill>
                <a:schemeClr val="bg1"/>
              </a:solidFill>
            </a:endParaRPr>
          </a:p>
          <a:p>
            <a:pPr algn="l"/>
            <a:r>
              <a:rPr lang="en-US" sz="1200">
                <a:solidFill>
                  <a:schemeClr val="bg1"/>
                </a:solidFill>
              </a:rPr>
              <a:t>trillions of dollars in value to the global economy annually. All industries have the opportunity to benefit from its capabilities, with new applications </a:t>
            </a:r>
            <a:endParaRPr lang="en-US" sz="1200">
              <a:solidFill>
                <a:schemeClr val="bg1"/>
              </a:solidFill>
            </a:endParaRPr>
          </a:p>
          <a:p>
            <a:pPr algn="l"/>
            <a:r>
              <a:rPr lang="en-US" sz="1200">
                <a:solidFill>
                  <a:schemeClr val="bg1"/>
                </a:solidFill>
              </a:rPr>
              <a:t>emerging daily. Gen AI is poised to have a profound effect on human life across a wide spectrum of sectors, including </a:t>
            </a:r>
            <a:endParaRPr lang="en-US" sz="1200">
              <a:solidFill>
                <a:schemeClr val="bg1"/>
              </a:solidFill>
            </a:endParaRPr>
          </a:p>
          <a:p>
            <a:pPr algn="l"/>
            <a:r>
              <a:rPr lang="en-US" sz="1200">
                <a:solidFill>
                  <a:schemeClr val="bg1"/>
                </a:solidFill>
              </a:rPr>
              <a:t>healthcare and life sciences. While its potential is undeniable, many organizations are still in the process of exploring possibilities and figuring out </a:t>
            </a:r>
            <a:endParaRPr lang="en-US" sz="1200">
              <a:solidFill>
                <a:schemeClr val="bg1"/>
              </a:solidFill>
            </a:endParaRPr>
          </a:p>
          <a:p>
            <a:pPr algn="l"/>
            <a:r>
              <a:rPr lang="en-US" sz="1200">
                <a:solidFill>
                  <a:schemeClr val="bg1"/>
                </a:solidFill>
              </a:rPr>
              <a:t>how to effectively integrate Gen AI to create meaningful impacts within their businesses.</a:t>
            </a:r>
            <a:endParaRPr lang="en-US" sz="1200">
              <a:solidFill>
                <a:schemeClr val="bg1"/>
              </a:solidFill>
            </a:endParaRPr>
          </a:p>
        </p:txBody>
      </p:sp>
      <p:sp>
        <p:nvSpPr>
          <p:cNvPr id="2" name="Rectangles 1"/>
          <p:cNvSpPr/>
          <p:nvPr/>
        </p:nvSpPr>
        <p:spPr>
          <a:xfrm>
            <a:off x="497840" y="3281045"/>
            <a:ext cx="2509520" cy="2992120"/>
          </a:xfrm>
          <a:prstGeom prst="rect">
            <a:avLst/>
          </a:prstGeom>
          <a:solidFill>
            <a:srgbClr val="1AAEC4"/>
          </a:solidFill>
          <a:ln>
            <a:solidFill>
              <a:srgbClr val="1AA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160010" y="3281045"/>
            <a:ext cx="2509520" cy="2992120"/>
          </a:xfrm>
          <a:prstGeom prst="rect">
            <a:avLst/>
          </a:prstGeom>
          <a:solidFill>
            <a:srgbClr val="009ED2"/>
          </a:solidFill>
          <a:ln>
            <a:solidFill>
              <a:srgbClr val="00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9225280" y="3281045"/>
            <a:ext cx="2509520" cy="2992120"/>
          </a:xfrm>
          <a:prstGeom prst="rect">
            <a:avLst/>
          </a:prstGeom>
          <a:solidFill>
            <a:srgbClr val="31098B"/>
          </a:solidFill>
          <a:ln>
            <a:solidFill>
              <a:srgbClr val="3109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19125" y="4548505"/>
            <a:ext cx="2267585" cy="1614805"/>
          </a:xfrm>
          <a:prstGeom prst="rect">
            <a:avLst/>
          </a:prstGeom>
          <a:noFill/>
        </p:spPr>
        <p:txBody>
          <a:bodyPr wrap="square" rtlCol="0">
            <a:spAutoFit/>
          </a:bodyPr>
          <a:p>
            <a:pPr algn="just">
              <a:lnSpc>
                <a:spcPct val="150000"/>
              </a:lnSpc>
            </a:pPr>
            <a:r>
              <a:rPr lang="en-US" sz="1100">
                <a:solidFill>
                  <a:schemeClr val="bg1"/>
                </a:solidFill>
              </a:rPr>
              <a:t>Gen AI is a powerful tool for</a:t>
            </a:r>
            <a:r>
              <a:rPr lang="pt-PT" altLang="en-US" sz="1100">
                <a:solidFill>
                  <a:schemeClr val="bg1"/>
                </a:solidFill>
              </a:rPr>
              <a:t> </a:t>
            </a:r>
            <a:r>
              <a:rPr lang="en-US" sz="1100">
                <a:solidFill>
                  <a:schemeClr val="bg1"/>
                </a:solidFill>
              </a:rPr>
              <a:t>business innovation. It</a:t>
            </a:r>
            <a:r>
              <a:rPr lang="pt-PT" altLang="en-US" sz="1100">
                <a:solidFill>
                  <a:schemeClr val="bg1"/>
                </a:solidFill>
              </a:rPr>
              <a:t> </a:t>
            </a:r>
            <a:r>
              <a:rPr lang="en-US" sz="1100">
                <a:solidFill>
                  <a:schemeClr val="bg1"/>
                </a:solidFill>
              </a:rPr>
              <a:t>is used</a:t>
            </a:r>
            <a:r>
              <a:rPr lang="pt-PT" altLang="en-US" sz="1100">
                <a:solidFill>
                  <a:schemeClr val="bg1"/>
                </a:solidFill>
              </a:rPr>
              <a:t> </a:t>
            </a:r>
            <a:r>
              <a:rPr lang="en-US" sz="1100">
                <a:solidFill>
                  <a:schemeClr val="bg1"/>
                </a:solidFill>
              </a:rPr>
              <a:t>to design new</a:t>
            </a:r>
            <a:r>
              <a:rPr lang="pt-PT" altLang="en-US" sz="1100">
                <a:solidFill>
                  <a:schemeClr val="bg1"/>
                </a:solidFill>
              </a:rPr>
              <a:t> </a:t>
            </a:r>
            <a:r>
              <a:rPr lang="en-US" sz="1100">
                <a:solidFill>
                  <a:schemeClr val="bg1"/>
                </a:solidFill>
              </a:rPr>
              <a:t>products,</a:t>
            </a:r>
            <a:r>
              <a:rPr lang="pt-PT" altLang="en-US" sz="1100">
                <a:solidFill>
                  <a:schemeClr val="bg1"/>
                </a:solidFill>
              </a:rPr>
              <a:t> </a:t>
            </a:r>
            <a:r>
              <a:rPr lang="en-US" sz="1100">
                <a:solidFill>
                  <a:schemeClr val="bg1"/>
                </a:solidFill>
              </a:rPr>
              <a:t>services, and solutions that</a:t>
            </a:r>
            <a:r>
              <a:rPr lang="pt-PT" altLang="en-US" sz="1100">
                <a:solidFill>
                  <a:schemeClr val="bg1"/>
                </a:solidFill>
              </a:rPr>
              <a:t> </a:t>
            </a:r>
            <a:r>
              <a:rPr lang="en-US" sz="1100">
                <a:solidFill>
                  <a:schemeClr val="bg1"/>
                </a:solidFill>
              </a:rPr>
              <a:t>satisfy</a:t>
            </a:r>
            <a:r>
              <a:rPr lang="pt-PT" altLang="en-US" sz="1100">
                <a:solidFill>
                  <a:schemeClr val="bg1"/>
                </a:solidFill>
              </a:rPr>
              <a:t> </a:t>
            </a:r>
            <a:r>
              <a:rPr lang="en-US" sz="1100">
                <a:solidFill>
                  <a:schemeClr val="bg1"/>
                </a:solidFill>
              </a:rPr>
              <a:t>customer needs and</a:t>
            </a:r>
            <a:endParaRPr lang="en-US" sz="1100">
              <a:solidFill>
                <a:schemeClr val="bg1"/>
              </a:solidFill>
            </a:endParaRPr>
          </a:p>
          <a:p>
            <a:pPr algn="just">
              <a:lnSpc>
                <a:spcPct val="150000"/>
              </a:lnSpc>
            </a:pPr>
            <a:r>
              <a:rPr lang="en-US" sz="1100">
                <a:solidFill>
                  <a:schemeClr val="bg1"/>
                </a:solidFill>
              </a:rPr>
              <a:t>increase revenue.</a:t>
            </a:r>
            <a:endParaRPr lang="en-US" sz="1100">
              <a:solidFill>
                <a:schemeClr val="bg1"/>
              </a:solidFill>
            </a:endParaRPr>
          </a:p>
        </p:txBody>
      </p:sp>
      <p:sp>
        <p:nvSpPr>
          <p:cNvPr id="29" name="Text Box 28"/>
          <p:cNvSpPr txBox="1"/>
          <p:nvPr/>
        </p:nvSpPr>
        <p:spPr>
          <a:xfrm>
            <a:off x="1236345" y="4079240"/>
            <a:ext cx="1032510" cy="460375"/>
          </a:xfrm>
          <a:prstGeom prst="rect">
            <a:avLst/>
          </a:prstGeom>
          <a:noFill/>
        </p:spPr>
        <p:txBody>
          <a:bodyPr wrap="none" rtlCol="0">
            <a:spAutoFit/>
          </a:bodyPr>
          <a:p>
            <a:pPr algn="ctr"/>
            <a:r>
              <a:rPr lang="pt-PT" altLang="en-US" sz="1200" b="1">
                <a:solidFill>
                  <a:schemeClr val="bg1"/>
                </a:solidFill>
              </a:rPr>
              <a:t>INCREASE</a:t>
            </a:r>
            <a:endParaRPr lang="pt-PT" altLang="en-US" sz="1200" b="1">
              <a:solidFill>
                <a:schemeClr val="bg1"/>
              </a:solidFill>
            </a:endParaRPr>
          </a:p>
          <a:p>
            <a:pPr algn="ctr"/>
            <a:r>
              <a:rPr lang="pt-PT" altLang="en-US" sz="1200" b="1">
                <a:solidFill>
                  <a:schemeClr val="bg1"/>
                </a:solidFill>
              </a:rPr>
              <a:t>REVENUE</a:t>
            </a:r>
            <a:endParaRPr lang="pt-PT" altLang="en-US" sz="1200" b="1">
              <a:solidFill>
                <a:schemeClr val="bg1"/>
              </a:solidFill>
            </a:endParaRPr>
          </a:p>
        </p:txBody>
      </p:sp>
      <p:sp>
        <p:nvSpPr>
          <p:cNvPr id="30" name="Text Box 29"/>
          <p:cNvSpPr txBox="1"/>
          <p:nvPr/>
        </p:nvSpPr>
        <p:spPr>
          <a:xfrm>
            <a:off x="5875655" y="3906520"/>
            <a:ext cx="1078865" cy="460375"/>
          </a:xfrm>
          <a:prstGeom prst="rect">
            <a:avLst/>
          </a:prstGeom>
          <a:noFill/>
        </p:spPr>
        <p:txBody>
          <a:bodyPr wrap="none" rtlCol="0">
            <a:spAutoFit/>
          </a:bodyPr>
          <a:p>
            <a:pPr algn="ctr"/>
            <a:r>
              <a:rPr lang="pt-PT" altLang="en-US" sz="1200" b="1">
                <a:solidFill>
                  <a:schemeClr val="bg1"/>
                </a:solidFill>
              </a:rPr>
              <a:t>DECREASE</a:t>
            </a:r>
            <a:endParaRPr lang="pt-PT" altLang="en-US" sz="1200" b="1">
              <a:solidFill>
                <a:schemeClr val="bg1"/>
              </a:solidFill>
            </a:endParaRPr>
          </a:p>
          <a:p>
            <a:pPr algn="ctr"/>
            <a:r>
              <a:rPr lang="pt-PT" altLang="en-US" sz="1200" b="1">
                <a:solidFill>
                  <a:schemeClr val="bg1"/>
                </a:solidFill>
              </a:rPr>
              <a:t>COSTS</a:t>
            </a:r>
            <a:endParaRPr lang="pt-PT" altLang="en-US" sz="1200" b="1">
              <a:solidFill>
                <a:schemeClr val="bg1"/>
              </a:solidFill>
            </a:endParaRPr>
          </a:p>
        </p:txBody>
      </p:sp>
      <p:sp>
        <p:nvSpPr>
          <p:cNvPr id="38" name="Text Box 37"/>
          <p:cNvSpPr txBox="1"/>
          <p:nvPr/>
        </p:nvSpPr>
        <p:spPr>
          <a:xfrm>
            <a:off x="9522460" y="3863340"/>
            <a:ext cx="1914525" cy="460375"/>
          </a:xfrm>
          <a:prstGeom prst="rect">
            <a:avLst/>
          </a:prstGeom>
          <a:noFill/>
        </p:spPr>
        <p:txBody>
          <a:bodyPr wrap="none" rtlCol="0">
            <a:spAutoFit/>
          </a:bodyPr>
          <a:p>
            <a:pPr algn="ctr"/>
            <a:r>
              <a:rPr lang="pt-PT" altLang="en-US" sz="1200" b="1">
                <a:solidFill>
                  <a:schemeClr val="bg1"/>
                </a:solidFill>
              </a:rPr>
              <a:t>ATTRACT AND</a:t>
            </a:r>
            <a:endParaRPr lang="pt-PT" altLang="en-US" sz="1200" b="1">
              <a:solidFill>
                <a:schemeClr val="bg1"/>
              </a:solidFill>
            </a:endParaRPr>
          </a:p>
          <a:p>
            <a:pPr algn="ctr"/>
            <a:r>
              <a:rPr lang="pt-PT" altLang="en-US" sz="1200" b="1">
                <a:solidFill>
                  <a:schemeClr val="bg1"/>
                </a:solidFill>
              </a:rPr>
              <a:t>RETAIN CUSTOMERS</a:t>
            </a:r>
            <a:endParaRPr lang="pt-PT" altLang="en-US" sz="1200" b="1">
              <a:solidFill>
                <a:schemeClr val="bg1"/>
              </a:solidFill>
            </a:endParaRPr>
          </a:p>
        </p:txBody>
      </p:sp>
      <p:sp>
        <p:nvSpPr>
          <p:cNvPr id="55" name="Text Box 54"/>
          <p:cNvSpPr txBox="1"/>
          <p:nvPr/>
        </p:nvSpPr>
        <p:spPr>
          <a:xfrm>
            <a:off x="5339080" y="4321810"/>
            <a:ext cx="2152650" cy="1868805"/>
          </a:xfrm>
          <a:prstGeom prst="rect">
            <a:avLst/>
          </a:prstGeom>
          <a:noFill/>
        </p:spPr>
        <p:txBody>
          <a:bodyPr wrap="square" rtlCol="0">
            <a:spAutoFit/>
          </a:bodyPr>
          <a:p>
            <a:pPr algn="l">
              <a:lnSpc>
                <a:spcPct val="150000"/>
              </a:lnSpc>
            </a:pPr>
            <a:r>
              <a:rPr lang="en-US" sz="1100">
                <a:solidFill>
                  <a:schemeClr val="bg1"/>
                </a:solidFill>
              </a:rPr>
              <a:t>Gen AI is useful when applied</a:t>
            </a:r>
            <a:r>
              <a:rPr lang="pt-PT" altLang="en-US" sz="1100">
                <a:solidFill>
                  <a:schemeClr val="bg1"/>
                </a:solidFill>
              </a:rPr>
              <a:t> </a:t>
            </a:r>
            <a:r>
              <a:rPr lang="en-US" sz="1100">
                <a:solidFill>
                  <a:schemeClr val="bg1"/>
                </a:solidFill>
              </a:rPr>
              <a:t>to business optimizationopportunities. It can help</a:t>
            </a:r>
            <a:r>
              <a:rPr lang="pt-PT" altLang="en-US" sz="1100">
                <a:solidFill>
                  <a:schemeClr val="bg1"/>
                </a:solidFill>
              </a:rPr>
              <a:t> </a:t>
            </a:r>
            <a:r>
              <a:rPr lang="en-US" sz="1100">
                <a:solidFill>
                  <a:schemeClr val="bg1"/>
                </a:solidFill>
              </a:rPr>
              <a:t>automate tasks, improve</a:t>
            </a:r>
            <a:r>
              <a:rPr lang="pt-PT" altLang="en-US" sz="1100">
                <a:solidFill>
                  <a:schemeClr val="bg1"/>
                </a:solidFill>
              </a:rPr>
              <a:t> </a:t>
            </a:r>
            <a:r>
              <a:rPr lang="en-US" sz="1100">
                <a:solidFill>
                  <a:schemeClr val="bg1"/>
                </a:solidFill>
              </a:rPr>
              <a:t>efficiency, and reduce</a:t>
            </a:r>
            <a:r>
              <a:rPr lang="pt-PT" altLang="en-US" sz="1100">
                <a:solidFill>
                  <a:schemeClr val="bg1"/>
                </a:solidFill>
              </a:rPr>
              <a:t> </a:t>
            </a:r>
            <a:r>
              <a:rPr lang="en-US" sz="1100">
                <a:solidFill>
                  <a:schemeClr val="bg1"/>
                </a:solidFill>
              </a:rPr>
              <a:t>errors</a:t>
            </a:r>
            <a:r>
              <a:rPr lang="pt-PT" altLang="en-US" sz="1100">
                <a:solidFill>
                  <a:schemeClr val="bg1"/>
                </a:solidFill>
              </a:rPr>
              <a:t> </a:t>
            </a:r>
            <a:r>
              <a:rPr lang="en-US" sz="1100">
                <a:solidFill>
                  <a:schemeClr val="bg1"/>
                </a:solidFill>
              </a:rPr>
              <a:t>that cost time and money.</a:t>
            </a:r>
            <a:endParaRPr lang="en-US" sz="1100">
              <a:solidFill>
                <a:schemeClr val="bg1"/>
              </a:solidFill>
            </a:endParaRPr>
          </a:p>
        </p:txBody>
      </p:sp>
      <p:sp>
        <p:nvSpPr>
          <p:cNvPr id="56" name="Text Box 55"/>
          <p:cNvSpPr txBox="1"/>
          <p:nvPr/>
        </p:nvSpPr>
        <p:spPr>
          <a:xfrm>
            <a:off x="9435465" y="4314190"/>
            <a:ext cx="2152650" cy="1868805"/>
          </a:xfrm>
          <a:prstGeom prst="rect">
            <a:avLst/>
          </a:prstGeom>
          <a:noFill/>
        </p:spPr>
        <p:txBody>
          <a:bodyPr wrap="square" rtlCol="0">
            <a:spAutoFit/>
          </a:bodyPr>
          <a:p>
            <a:pPr algn="l">
              <a:lnSpc>
                <a:spcPct val="150000"/>
              </a:lnSpc>
            </a:pPr>
            <a:r>
              <a:rPr lang="en-US" sz="1100">
                <a:solidFill>
                  <a:schemeClr val="bg1"/>
                </a:solidFill>
              </a:rPr>
              <a:t>Gen AI improves</a:t>
            </a:r>
            <a:r>
              <a:rPr lang="pt-PT" altLang="en-US" sz="1100">
                <a:solidFill>
                  <a:schemeClr val="bg1"/>
                </a:solidFill>
              </a:rPr>
              <a:t> </a:t>
            </a:r>
            <a:r>
              <a:rPr lang="en-US" sz="1100">
                <a:solidFill>
                  <a:schemeClr val="bg1"/>
                </a:solidFill>
              </a:rPr>
              <a:t>engagement</a:t>
            </a:r>
            <a:r>
              <a:rPr lang="pt-PT" altLang="en-US" sz="1100">
                <a:solidFill>
                  <a:schemeClr val="bg1"/>
                </a:solidFill>
              </a:rPr>
              <a:t> </a:t>
            </a:r>
            <a:r>
              <a:rPr lang="en-US" sz="1100">
                <a:solidFill>
                  <a:schemeClr val="bg1"/>
                </a:solidFill>
              </a:rPr>
              <a:t>through personalized</a:t>
            </a:r>
            <a:r>
              <a:rPr lang="pt-PT" altLang="en-US" sz="1100">
                <a:solidFill>
                  <a:schemeClr val="bg1"/>
                </a:solidFill>
              </a:rPr>
              <a:t> </a:t>
            </a:r>
            <a:r>
              <a:rPr lang="en-US" sz="1100">
                <a:solidFill>
                  <a:schemeClr val="bg1"/>
                </a:solidFill>
              </a:rPr>
              <a:t>experiences. This leads to</a:t>
            </a:r>
            <a:r>
              <a:rPr lang="pt-PT" altLang="en-US" sz="1100">
                <a:solidFill>
                  <a:schemeClr val="bg1"/>
                </a:solidFill>
              </a:rPr>
              <a:t> </a:t>
            </a:r>
            <a:r>
              <a:rPr lang="en-US" sz="1100">
                <a:solidFill>
                  <a:schemeClr val="bg1"/>
                </a:solidFill>
              </a:rPr>
              <a:t>attracting new customers</a:t>
            </a:r>
            <a:r>
              <a:rPr lang="pt-PT" altLang="en-US" sz="1100">
                <a:solidFill>
                  <a:schemeClr val="bg1"/>
                </a:solidFill>
              </a:rPr>
              <a:t> </a:t>
            </a:r>
            <a:r>
              <a:rPr lang="en-US" sz="1100">
                <a:solidFill>
                  <a:schemeClr val="bg1"/>
                </a:solidFill>
              </a:rPr>
              <a:t>along with an increase in</a:t>
            </a:r>
            <a:r>
              <a:rPr lang="pt-PT" altLang="en-US" sz="1100">
                <a:solidFill>
                  <a:schemeClr val="bg1"/>
                </a:solidFill>
              </a:rPr>
              <a:t> </a:t>
            </a:r>
            <a:r>
              <a:rPr lang="en-US" sz="1100">
                <a:solidFill>
                  <a:schemeClr val="bg1"/>
                </a:solidFill>
              </a:rPr>
              <a:t>brand loyalty and customer</a:t>
            </a:r>
            <a:r>
              <a:rPr lang="pt-PT" altLang="en-US" sz="1100">
                <a:solidFill>
                  <a:schemeClr val="bg1"/>
                </a:solidFill>
              </a:rPr>
              <a:t> </a:t>
            </a:r>
            <a:r>
              <a:rPr lang="en-US" sz="1100">
                <a:solidFill>
                  <a:schemeClr val="bg1"/>
                </a:solidFill>
              </a:rPr>
              <a:t>lifetime value.</a:t>
            </a:r>
            <a:endParaRPr lang="en-US" sz="1100">
              <a:solidFill>
                <a:schemeClr val="bg1"/>
              </a:solidFill>
            </a:endParaRPr>
          </a:p>
        </p:txBody>
      </p:sp>
      <p:pic>
        <p:nvPicPr>
          <p:cNvPr id="57" name="Picture 56"/>
          <p:cNvPicPr>
            <a:picLocks noChangeAspect="1"/>
          </p:cNvPicPr>
          <p:nvPr/>
        </p:nvPicPr>
        <p:blipFill>
          <a:blip r:embed="rId1"/>
          <a:stretch>
            <a:fillRect/>
          </a:stretch>
        </p:blipFill>
        <p:spPr>
          <a:xfrm>
            <a:off x="-1270" y="-10160"/>
            <a:ext cx="106680" cy="6829425"/>
          </a:xfrm>
          <a:prstGeom prst="rect">
            <a:avLst/>
          </a:prstGeom>
        </p:spPr>
      </p:pic>
      <p:pic>
        <p:nvPicPr>
          <p:cNvPr id="4" name="Graphic 16" descr="Metrics, Data visualization resource icon for the General Icons category."/>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073775" y="3336925"/>
            <a:ext cx="569595" cy="569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5" descr="Gear resource icon for the General Icons category."/>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524136" y="34494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3" descr="Users resource icon for the General Icons category."/>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flipH="1">
            <a:off x="10239792" y="33866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dirty="0">
                <a:solidFill>
                  <a:schemeClr val="bg1"/>
                </a:solidFill>
              </a:rPr>
              <a:t>Getting started</a:t>
            </a:r>
            <a:endParaRPr lang="en-US" dirty="0">
              <a:solidFill>
                <a:schemeClr val="bg1"/>
              </a:solidFill>
            </a:endParaRPr>
          </a:p>
        </p:txBody>
      </p:sp>
      <p:sp>
        <p:nvSpPr>
          <p:cNvPr id="2" name="Rectangle: Rounded Corners 1"/>
          <p:cNvSpPr/>
          <p:nvPr/>
        </p:nvSpPr>
        <p:spPr>
          <a:xfrm>
            <a:off x="595086"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4" name="Rectangle: Rounded Corners 3"/>
          <p:cNvSpPr/>
          <p:nvPr/>
        </p:nvSpPr>
        <p:spPr>
          <a:xfrm>
            <a:off x="4317648"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5" name="Rectangle: Rounded Corners 4"/>
          <p:cNvSpPr/>
          <p:nvPr/>
        </p:nvSpPr>
        <p:spPr>
          <a:xfrm>
            <a:off x="7989203"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16" name="TextBox 15"/>
          <p:cNvSpPr txBox="1"/>
          <p:nvPr/>
        </p:nvSpPr>
        <p:spPr>
          <a:xfrm flipH="1">
            <a:off x="822518" y="4612520"/>
            <a:ext cx="3101840" cy="645160"/>
          </a:xfrm>
          <a:prstGeom prst="rect">
            <a:avLst/>
          </a:prstGeom>
          <a:noFill/>
        </p:spPr>
        <p:txBody>
          <a:bodyPr wrap="square" lIns="0" rIns="0" rtlCol="0">
            <a:spAutoFit/>
          </a:bodyPr>
          <a:lstStyle/>
          <a:p>
            <a:pPr algn="ctr"/>
            <a:r>
              <a:rPr lang="en-US" b="1" dirty="0"/>
              <a:t>Get started with </a:t>
            </a:r>
            <a:br>
              <a:rPr lang="en-US" b="1" dirty="0"/>
            </a:br>
            <a:r>
              <a:rPr lang="en-US" b="1" dirty="0"/>
              <a:t>Amazon Bedrock </a:t>
            </a:r>
            <a:endParaRPr lang="en-US" b="1" dirty="0"/>
          </a:p>
        </p:txBody>
      </p:sp>
      <p:sp>
        <p:nvSpPr>
          <p:cNvPr id="14" name="TextBox 13"/>
          <p:cNvSpPr txBox="1"/>
          <p:nvPr/>
        </p:nvSpPr>
        <p:spPr>
          <a:xfrm flipH="1">
            <a:off x="4545080" y="4612520"/>
            <a:ext cx="3101840" cy="645160"/>
          </a:xfrm>
          <a:prstGeom prst="rect">
            <a:avLst/>
          </a:prstGeom>
          <a:noFill/>
        </p:spPr>
        <p:txBody>
          <a:bodyPr wrap="square" lIns="0" rIns="0" rtlCol="0">
            <a:spAutoFit/>
          </a:bodyPr>
          <a:lstStyle/>
          <a:p>
            <a:pPr algn="ctr"/>
            <a:r>
              <a:rPr lang="en-US" b="1" dirty="0"/>
              <a:t>Discover features with </a:t>
            </a:r>
            <a:br>
              <a:rPr lang="en-US" b="1" dirty="0"/>
            </a:br>
            <a:r>
              <a:rPr lang="en-US" b="1" dirty="0"/>
              <a:t>a step-by-step tutorial</a:t>
            </a:r>
            <a:endParaRPr lang="en-US" b="1" dirty="0"/>
          </a:p>
        </p:txBody>
      </p:sp>
      <p:sp>
        <p:nvSpPr>
          <p:cNvPr id="15" name="TextBox 14"/>
          <p:cNvSpPr txBox="1"/>
          <p:nvPr/>
        </p:nvSpPr>
        <p:spPr>
          <a:xfrm flipH="1">
            <a:off x="8216635" y="4612520"/>
            <a:ext cx="3101840" cy="645160"/>
          </a:xfrm>
          <a:prstGeom prst="rect">
            <a:avLst/>
          </a:prstGeom>
          <a:noFill/>
        </p:spPr>
        <p:txBody>
          <a:bodyPr wrap="square" lIns="0" rIns="0" rtlCol="0">
            <a:spAutoFit/>
          </a:bodyPr>
          <a:lstStyle/>
          <a:p>
            <a:pPr algn="ctr"/>
            <a:r>
              <a:rPr lang="en-US" b="1" dirty="0"/>
              <a:t>Dive deep with a </a:t>
            </a:r>
            <a:endParaRPr lang="en-US" b="1" dirty="0"/>
          </a:p>
          <a:p>
            <a:pPr algn="ctr"/>
            <a:r>
              <a:rPr lang="en-US" b="1" dirty="0"/>
              <a:t>hands-on workshop</a:t>
            </a:r>
            <a:endParaRPr lang="en-US" b="1" dirty="0"/>
          </a:p>
        </p:txBody>
      </p:sp>
      <p:pic>
        <p:nvPicPr>
          <p:cNvPr id="10" name="Graphic 9"/>
          <p:cNvPicPr>
            <a:picLocks noChangeAspect="1"/>
          </p:cNvPicPr>
          <p:nvPr/>
        </p:nvPicPr>
        <p:blipFill>
          <a:blip r:embed="rId1">
            <a:extLst>
              <a:ext uri="{28A0092B-C50C-407E-A947-70E740481C1C}">
                <a14:useLocalDpi xmlns:a14="http://schemas.microsoft.com/office/drawing/2010/main" val="0"/>
              </a:ext>
            </a:extLst>
          </a:blip>
          <a:srcRect l="49" r="49"/>
          <a:stretch>
            <a:fillRect/>
          </a:stretch>
        </p:blipFill>
        <p:spPr>
          <a:xfrm>
            <a:off x="5095219" y="2053058"/>
            <a:ext cx="2161923" cy="2164055"/>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814" y="2188462"/>
            <a:ext cx="1893027" cy="189302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935" y="2179035"/>
            <a:ext cx="1937824" cy="193782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GenAI Roadshow - Virtual</a:t>
            </a:r>
            <a:endParaRPr lang="en-US" sz="3200" dirty="0">
              <a:solidFill>
                <a:schemeClr val="bg1"/>
              </a:solidFill>
            </a:endParaRPr>
          </a:p>
        </p:txBody>
      </p:sp>
      <p:pic>
        <p:nvPicPr>
          <p:cNvPr id="3" name="Picture 2"/>
          <p:cNvPicPr>
            <a:picLocks noChangeAspect="1"/>
          </p:cNvPicPr>
          <p:nvPr/>
        </p:nvPicPr>
        <p:blipFill>
          <a:blip r:embed="rId1"/>
          <a:stretch>
            <a:fillRect/>
          </a:stretch>
        </p:blipFill>
        <p:spPr>
          <a:xfrm>
            <a:off x="7985760" y="1622425"/>
            <a:ext cx="3315335" cy="3356610"/>
          </a:xfrm>
          <a:prstGeom prst="rect">
            <a:avLst/>
          </a:prstGeom>
        </p:spPr>
      </p:pic>
      <p:pic>
        <p:nvPicPr>
          <p:cNvPr id="4" name="Picture 3"/>
          <p:cNvPicPr>
            <a:picLocks noChangeAspect="1"/>
          </p:cNvPicPr>
          <p:nvPr/>
        </p:nvPicPr>
        <p:blipFill>
          <a:blip r:embed="rId2"/>
          <a:stretch>
            <a:fillRect/>
          </a:stretch>
        </p:blipFill>
        <p:spPr>
          <a:xfrm>
            <a:off x="609600" y="1637665"/>
            <a:ext cx="7105650" cy="334391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Amazon Web Services Latin America</a:t>
            </a:r>
            <a:endParaRPr lang="en-US" sz="3200" dirty="0">
              <a:solidFill>
                <a:schemeClr val="bg1"/>
              </a:solidFill>
            </a:endParaRPr>
          </a:p>
        </p:txBody>
      </p:sp>
      <p:pic>
        <p:nvPicPr>
          <p:cNvPr id="2" name="Picture 1"/>
          <p:cNvPicPr>
            <a:picLocks noChangeAspect="1"/>
          </p:cNvPicPr>
          <p:nvPr/>
        </p:nvPicPr>
        <p:blipFill>
          <a:blip r:embed="rId1"/>
          <a:stretch>
            <a:fillRect/>
          </a:stretch>
        </p:blipFill>
        <p:spPr>
          <a:xfrm>
            <a:off x="8556625" y="2024380"/>
            <a:ext cx="2302510" cy="2235835"/>
          </a:xfrm>
          <a:prstGeom prst="rect">
            <a:avLst/>
          </a:prstGeom>
        </p:spPr>
      </p:pic>
      <p:pic>
        <p:nvPicPr>
          <p:cNvPr id="5" name="Picture 4"/>
          <p:cNvPicPr>
            <a:picLocks noChangeAspect="1"/>
          </p:cNvPicPr>
          <p:nvPr/>
        </p:nvPicPr>
        <p:blipFill>
          <a:blip r:embed="rId2"/>
          <a:stretch>
            <a:fillRect/>
          </a:stretch>
        </p:blipFill>
        <p:spPr>
          <a:xfrm>
            <a:off x="321310" y="2024380"/>
            <a:ext cx="8051800" cy="22440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8862060" y="6319520"/>
            <a:ext cx="27908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094470" y="6359525"/>
            <a:ext cx="252095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6350635" y="6024880"/>
            <a:ext cx="5277485"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6538595" y="6126480"/>
            <a:ext cx="4549775"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6517005" y="6397625"/>
            <a:ext cx="5105400"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5477510"/>
          </a:xfrm>
          <a:prstGeom prst="rect">
            <a:avLst/>
          </a:prstGeom>
          <a:noFill/>
        </p:spPr>
        <p:txBody>
          <a:bodyPr wrap="square" rtlCol="0" anchor="t">
            <a:spAutoFit/>
          </a:bodyPr>
          <a:p>
            <a:r>
              <a:rPr lang="en-US" sz="1400">
                <a:hlinkClick r:id="rId1" action="ppaction://hlinkfile"/>
              </a:rPr>
              <a:t>#Links (BedRock)</a:t>
            </a:r>
            <a:endParaRPr lang="en-US" sz="1400">
              <a:hlinkClick r:id="rId1" action="ppaction://hlinkfile"/>
            </a:endParaRPr>
          </a:p>
          <a:p>
            <a:endParaRPr lang="en-US" sz="1400">
              <a:hlinkClick r:id="rId1" action="ppaction://hlinkfile"/>
            </a:endParaRPr>
          </a:p>
          <a:p>
            <a:r>
              <a:rPr lang="en-US" sz="1400">
                <a:hlinkClick r:id="rId1" action="ppaction://hlinkfile"/>
              </a:rPr>
              <a:t>https://www.ranthebuilder.cloud/post/automating-api-calls-with-agents-for-amazon-bedrock-with-powertools</a:t>
            </a:r>
            <a:endParaRPr lang="en-US" sz="1400">
              <a:hlinkClick r:id="rId1" action="ppaction://hlinkfile"/>
            </a:endParaRPr>
          </a:p>
          <a:p>
            <a:r>
              <a:rPr lang="en-US" sz="1400">
                <a:hlinkClick r:id="rId1" action="ppaction://hlinkfile"/>
              </a:rPr>
              <a:t>https://www.slightinsight.com/tech/developing-a-spring-boot-application-with-amazon-bedrock-api/</a:t>
            </a:r>
            <a:endParaRPr lang="en-US" sz="1400">
              <a:hlinkClick r:id="rId1" action="ppaction://hlinkfile"/>
            </a:endParaRPr>
          </a:p>
          <a:p>
            <a:r>
              <a:rPr lang="en-US" sz="1400">
                <a:hlinkClick r:id="rId1" action="ppaction://hlinkfile"/>
              </a:rPr>
              <a:t>https://community.aws/content/2dhKdwyY1kzhFTg9CTLbaJ9MmTN/build-generative-ai-applications-with-amazon-bedrock</a:t>
            </a:r>
            <a:endParaRPr lang="en-US" sz="1400">
              <a:hlinkClick r:id="rId1" action="ppaction://hlinkfile"/>
            </a:endParaRPr>
          </a:p>
          <a:p>
            <a:r>
              <a:rPr lang="en-US" sz="1400">
                <a:hlinkClick r:id="rId1" action="ppaction://hlinkfile"/>
              </a:rPr>
              <a:t>https://www.eficode.com/blog/building-ai-on-aws-bedrock-brings-brilliant-building-blocks?utm_campaign=AWS&amp;utm_content=189323971&amp;utm_medium=social&amp;utm_source=twitter&amp;hss_channel=tw-142208607</a:t>
            </a:r>
            <a:endParaRPr lang="en-US" sz="1400">
              <a:hlinkClick r:id="rId1" action="ppaction://hlinkfile"/>
            </a:endParaRPr>
          </a:p>
          <a:p>
            <a:r>
              <a:rPr lang="en-US" sz="1400">
                <a:hlinkClick r:id="rId1" action="ppaction://hlinkfile"/>
              </a:rPr>
              <a:t>https://cloudacademy.com/learning-paths/integrating-aws-services-with-llms-and-other-fms-14068/</a:t>
            </a:r>
            <a:endParaRPr lang="en-US" sz="1400">
              <a:hlinkClick r:id="rId1" action="ppaction://hlinkfile"/>
            </a:endParaRPr>
          </a:p>
          <a:p>
            <a:r>
              <a:rPr lang="en-US" sz="1400">
                <a:hlinkClick r:id="rId1" action="ppaction://hlinkfile"/>
              </a:rPr>
              <a:t>https://www.youtube.com/watch?v=CE_-zrMvcuk&amp;list=PLhr1KZpdzukfmv7jxvB0rL8SWoycA9TIM&amp;index=5</a:t>
            </a:r>
            <a:endParaRPr lang="en-US" sz="1400">
              <a:hlinkClick r:id="rId1" action="ppaction://hlinkfile"/>
            </a:endParaRPr>
          </a:p>
          <a:p>
            <a:r>
              <a:rPr lang="en-US" sz="1400">
                <a:hlinkClick r:id="rId1" action="ppaction://hlinkfile"/>
              </a:rPr>
              <a:t>https://programadriano.medium.com/conhecendo-o-amazon-bedrock-c687c7e9777f</a:t>
            </a:r>
            <a:endParaRPr lang="en-US" sz="1400">
              <a:hlinkClick r:id="rId1" action="ppaction://hlinkfile"/>
            </a:endParaRPr>
          </a:p>
          <a:p>
            <a:r>
              <a:rPr lang="en-US" sz="1400">
                <a:hlinkClick r:id="rId1" action="ppaction://hlinkfile"/>
              </a:rPr>
              <a:t>https://github.com/AWS-Cloud-Drops-Builders-Edition/show?tab=readme-ov-file</a:t>
            </a:r>
            <a:endParaRPr lang="en-US" sz="1400">
              <a:hlinkClick r:id="rId1" action="ppaction://hlinkfile"/>
            </a:endParaRPr>
          </a:p>
          <a:p>
            <a:r>
              <a:rPr lang="en-US" sz="1400">
                <a:hlinkClick r:id="rId1" action="ppaction://hlinkfile"/>
              </a:rPr>
              <a:t>https://levelup.gitconnected.com/ai-powered-video-summarizer-with-amazon-bedrock-and-anthropics-claude-9f1832f397dc</a:t>
            </a:r>
            <a:endParaRPr lang="en-US" sz="1400">
              <a:hlinkClick r:id="rId1" action="ppaction://hlinkfile"/>
            </a:endParaRPr>
          </a:p>
          <a:p>
            <a:r>
              <a:rPr lang="en-US" sz="1400">
                <a:hlinkClick r:id="rId1" action="ppaction://hlinkfile"/>
              </a:rPr>
              <a:t>https://catalog.workshops.aws/persona-based-access-genai-application/en-US/04-testing-application/01-updating-code</a:t>
            </a:r>
            <a:endParaRPr lang="en-US" sz="1400">
              <a:hlinkClick r:id="rId1" action="ppaction://hlinkfile"/>
            </a:endParaRPr>
          </a:p>
          <a:p>
            <a:r>
              <a:rPr lang="en-US" sz="1400">
                <a:hlinkClick r:id="rId1" action="ppaction://hlinkfile"/>
              </a:rPr>
              <a:t>https://dev.to/aws-builders/have-fun-with-aws-partyrock-3755</a:t>
            </a:r>
            <a:endParaRPr lang="en-US" sz="1400">
              <a:hlinkClick r:id="rId1" action="ppaction://hlinkfile"/>
            </a:endParaRPr>
          </a:p>
          <a:p>
            <a:r>
              <a:rPr lang="en-US" sz="1400">
                <a:hlinkClick r:id="rId1" action="ppaction://hlinkfile"/>
              </a:rPr>
              <a:t>https://dev.to/aws-builders/build-serverless-generative-ai-api-service-with-aws-lambda-and-amazon-bedrock-3abc</a:t>
            </a:r>
            <a:endParaRPr lang="en-US" sz="1400">
              <a:hlinkClick r:id="rId1" action="ppaction://hlinkfile"/>
            </a:endParaRPr>
          </a:p>
          <a:p>
            <a:r>
              <a:rPr lang="en-US" sz="1400">
                <a:hlinkClick r:id="rId1" action="ppaction://hlinkfile"/>
              </a:rPr>
              <a:t>https://norahsakal.medium.com/how-to-use-aws-titans-ai-multimodal-embeddings-for-better-e-commerce-recommendations-b9f4adb60c02</a:t>
            </a:r>
            <a:endParaRPr lang="en-US" sz="1400">
              <a:hlinkClick r:id="rId1" action="ppaction://hlinkfile"/>
            </a:endParaRPr>
          </a:p>
          <a:p>
            <a:endParaRPr lang="en-US" sz="1400">
              <a:hlinkClick r:id="rId1" action="ppaction://hlinkfile"/>
            </a:endParaRPr>
          </a:p>
          <a:p>
            <a:r>
              <a:rPr lang="en-US" sz="1400">
                <a:hlinkClick r:id="rId1" action="ppaction://hlinkfile"/>
              </a:rPr>
              <a:t>#Importante</a:t>
            </a:r>
            <a:endParaRPr lang="en-US" sz="1400">
              <a:hlinkClick r:id="rId1" action="ppaction://hlinkfile"/>
            </a:endParaRPr>
          </a:p>
          <a:p>
            <a:r>
              <a:rPr lang="en-US" sz="1400">
                <a:hlinkClick r:id="rId1" action="ppaction://hlinkfile"/>
              </a:rPr>
              <a:t>https://www.linkedin.com/pulse/aplica%C3%A7%C3%B5es-serverless-llm-com-amazon-bedrock-diogo-santos-yjo3f/</a:t>
            </a:r>
            <a:endParaRPr lang="en-US" sz="1400">
              <a:hlinkClick r:id="rId1" action="ppaction://hlinkfile"/>
            </a:endParaRPr>
          </a:p>
          <a:p>
            <a:r>
              <a:rPr lang="en-US" sz="1400">
                <a:hlinkClick r:id="rId1" action="ppaction://hlinkfile"/>
              </a:rPr>
              <a:t>https://aws.amazon.com/pt/blogs/aws-brasil/crie-aplicativos-de-ia-generativa-usando-o-aws-step-functions-e-o-amazon-bedrock/</a:t>
            </a:r>
            <a:endParaRPr lang="en-US" sz="1400">
              <a:hlinkClick r:id="rId1" action="ppaction://hlinkfile"/>
            </a:endParaRPr>
          </a:p>
          <a:p>
            <a:r>
              <a:rPr lang="en-US" sz="1400">
                <a:hlinkClick r:id="rId1" action="ppaction://hlinkfile"/>
              </a:rPr>
              <a:t>https://community.aws/generative-ai</a:t>
            </a:r>
            <a:endParaRPr lang="en-US" sz="1400">
              <a:hlinkClick r:id="rId1" action="ppaction://hlinkfile"/>
            </a:endParaRPr>
          </a:p>
          <a:p>
            <a:r>
              <a:rPr lang="en-US" sz="1400">
                <a:hlinkClick r:id="rId1" action="ppaction://hlinkfile"/>
              </a:rPr>
              <a:t>https://aws.amazon.com/pt/what-is/retrieval-augmented-generation/</a:t>
            </a:r>
            <a:endParaRPr lang="en-US" sz="14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3538220"/>
          </a:xfrm>
          <a:prstGeom prst="rect">
            <a:avLst/>
          </a:prstGeom>
          <a:noFill/>
        </p:spPr>
        <p:txBody>
          <a:bodyPr wrap="square" rtlCol="0" anchor="t">
            <a:spAutoFit/>
          </a:bodyPr>
          <a:p>
            <a:r>
              <a:rPr lang="en-US" sz="1600">
                <a:hlinkClick r:id="rId1" action="ppaction://hlinkfile"/>
              </a:rPr>
              <a:t>#Links Spring AI OpenAI</a:t>
            </a:r>
            <a:endParaRPr lang="en-US" sz="1600">
              <a:hlinkClick r:id="rId1" action="ppaction://hlinkfile"/>
            </a:endParaRPr>
          </a:p>
          <a:p>
            <a:endParaRPr lang="en-US" sz="1600">
              <a:hlinkClick r:id="rId1" action="ppaction://hlinkfile"/>
            </a:endParaRPr>
          </a:p>
          <a:p>
            <a:r>
              <a:rPr lang="en-US" sz="1600">
                <a:hlinkClick r:id="rId1" action="ppaction://hlinkfile"/>
              </a:rPr>
              <a:t>https://github.com/danvega/hello-gpt/blob/main/src/main/java/dev/danvega/Application.java</a:t>
            </a:r>
            <a:endParaRPr lang="en-US" sz="1600">
              <a:hlinkClick r:id="rId1" action="ppaction://hlinkfile"/>
            </a:endParaRPr>
          </a:p>
          <a:p>
            <a:r>
              <a:rPr lang="en-US" sz="1600">
                <a:hlinkClick r:id="rId1" action="ppaction://hlinkfile"/>
              </a:rPr>
              <a:t>https://www.youtube.com/watch?v=yyvjT0v3lpY&amp;list=PLZV0a2jwt22uoDm3LNDFvN6i2cAVU_HTH</a:t>
            </a:r>
            <a:endParaRPr lang="en-US" sz="1600">
              <a:hlinkClick r:id="rId1" action="ppaction://hlinkfile"/>
            </a:endParaRPr>
          </a:p>
          <a:p>
            <a:r>
              <a:rPr lang="en-US" sz="1600">
                <a:hlinkClick r:id="rId1" action="ppaction://hlinkfile"/>
              </a:rPr>
              <a:t>https://tecnoblog.net/guias/4-sites-gratis-para-transcrever-video-do-youtube/</a:t>
            </a:r>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hlinkClick r:id="rId1" action="ppaction://hlinkfile"/>
              </a:rPr>
              <a:t>#Spring AI Vector</a:t>
            </a:r>
            <a:endParaRPr lang="en-US" sz="1600">
              <a:hlinkClick r:id="rId1" action="ppaction://hlinkfile"/>
            </a:endParaRPr>
          </a:p>
          <a:p>
            <a:r>
              <a:rPr lang="en-US" sz="1600">
                <a:hlinkClick r:id="rId1" action="ppaction://hlinkfile"/>
              </a:rPr>
              <a:t>https://www.youtube.com/watch?v=azKntWC6d3w</a:t>
            </a:r>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solidFill>
                  <a:schemeClr val="bg1"/>
                </a:solidFill>
              </a:rPr>
              <a:t>#Top</a:t>
            </a:r>
            <a:endParaRPr lang="en-US" sz="1600">
              <a:hlinkClick r:id="rId1" action="ppaction://hlinkfile"/>
            </a:endParaRPr>
          </a:p>
          <a:p>
            <a:r>
              <a:rPr lang="en-US" sz="1600">
                <a:hlinkClick r:id="rId1" action="ppaction://hlinkfile"/>
              </a:rPr>
              <a:t>https://github.com/kousen/openaidemo</a:t>
            </a:r>
            <a:endParaRPr lang="en-US" sz="1600">
              <a:hlinkClick r:id="rId1" action="ppaction://hlinkfile"/>
            </a:endParaRPr>
          </a:p>
          <a:p>
            <a:r>
              <a:rPr lang="en-US" sz="1600">
                <a:hlinkClick r:id="rId1" action="ppaction://hlinkfile"/>
              </a:rPr>
              <a:t>https://www.youtube.com/watch?v=ZeH3bBKdqRU</a:t>
            </a:r>
            <a:endParaRPr lang="en-US" sz="16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321435"/>
            <a:ext cx="4933950" cy="365125"/>
          </a:xfrm>
        </p:spPr>
        <p:txBody>
          <a:bodyPr vert="horz" lIns="91440" tIns="45720" rIns="91440" bIns="45720" rtlCol="0" anchor="t">
            <a:noAutofit/>
          </a:bodyPr>
          <a:p>
            <a:pPr marL="0" indent="0" algn="l">
              <a:buNone/>
            </a:pP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F44F0B"/>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3"/>
          <a:stretch>
            <a:fillRect/>
          </a:stretch>
        </p:blipFill>
        <p:spPr>
          <a:xfrm>
            <a:off x="10680065" y="5292090"/>
            <a:ext cx="1435608" cy="1435608"/>
          </a:xfrm>
          <a:prstGeom prst="rect">
            <a:avLst/>
          </a:prstGeom>
        </p:spPr>
      </p:pic>
      <p:pic>
        <p:nvPicPr>
          <p:cNvPr id="11" name="Picture 10"/>
          <p:cNvPicPr>
            <a:picLocks noChangeAspect="1"/>
          </p:cNvPicPr>
          <p:nvPr/>
        </p:nvPicPr>
        <p:blipFill>
          <a:blip r:embed="rId4"/>
          <a:stretch>
            <a:fillRect/>
          </a:stretch>
        </p:blipFill>
        <p:spPr>
          <a:xfrm>
            <a:off x="8264525" y="5292090"/>
            <a:ext cx="1435608" cy="1435608"/>
          </a:xfrm>
          <a:prstGeom prst="rect">
            <a:avLst/>
          </a:prstGeom>
        </p:spPr>
      </p:pic>
      <p:pic>
        <p:nvPicPr>
          <p:cNvPr id="12" name="Picture 11"/>
          <p:cNvPicPr>
            <a:picLocks noChangeAspect="1"/>
          </p:cNvPicPr>
          <p:nvPr/>
        </p:nvPicPr>
        <p:blipFill>
          <a:blip r:embed="rId5"/>
          <a:srcRect l="-768" r="-768"/>
          <a:stretch>
            <a:fillRect/>
          </a:stretch>
        </p:blipFill>
        <p:spPr>
          <a:xfrm>
            <a:off x="9480550" y="5301615"/>
            <a:ext cx="1431925" cy="1431925"/>
          </a:xfrm>
          <a:prstGeom prst="rect">
            <a:avLst/>
          </a:prstGeom>
        </p:spPr>
      </p:pic>
      <p:sp>
        <p:nvSpPr>
          <p:cNvPr id="24" name="Text Box 23"/>
          <p:cNvSpPr txBox="1"/>
          <p:nvPr/>
        </p:nvSpPr>
        <p:spPr>
          <a:xfrm>
            <a:off x="3255645" y="4532630"/>
            <a:ext cx="1757045" cy="521970"/>
          </a:xfrm>
          <a:prstGeom prst="rect">
            <a:avLst/>
          </a:prstGeom>
          <a:noFill/>
        </p:spPr>
        <p:txBody>
          <a:bodyPr wrap="square" rtlCol="0" anchor="t">
            <a:spAutoFit/>
          </a:bodyPr>
          <a:p>
            <a:pPr algn="l"/>
            <a:r>
              <a:rPr lang="en-US" sz="1400" b="1" dirty="0" err="1" smtClean="0">
                <a:solidFill>
                  <a:schemeClr val="bg1"/>
                </a:solidFill>
              </a:rPr>
              <a:t>AWS User </a:t>
            </a:r>
            <a:endParaRPr lang="en-US" sz="1400" b="1" dirty="0" err="1" smtClean="0">
              <a:solidFill>
                <a:schemeClr val="bg1"/>
              </a:solidFill>
            </a:endParaRPr>
          </a:p>
          <a:p>
            <a:pPr algn="l"/>
            <a:r>
              <a:rPr lang="en-US" sz="1400" b="1" dirty="0" err="1" smtClean="0">
                <a:solidFill>
                  <a:schemeClr val="bg1"/>
                </a:solidFill>
              </a:rPr>
              <a:t>Group Goiânia</a:t>
            </a:r>
            <a:endParaRPr lang="en-US" sz="1400" b="1" dirty="0" err="1" smtClean="0">
              <a:solidFill>
                <a:schemeClr val="bg1"/>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7" name="Text Box 6"/>
          <p:cNvSpPr txBox="1"/>
          <p:nvPr/>
        </p:nvSpPr>
        <p:spPr>
          <a:xfrm>
            <a:off x="964565" y="4660265"/>
            <a:ext cx="1238885" cy="337185"/>
          </a:xfrm>
          <a:prstGeom prst="rect">
            <a:avLst/>
          </a:prstGeom>
          <a:noFill/>
        </p:spPr>
        <p:txBody>
          <a:bodyPr wrap="square" rtlCol="0" anchor="t">
            <a:spAutoFit/>
          </a:bodyPr>
          <a:p>
            <a:pPr algn="l"/>
            <a:r>
              <a:rPr lang="pt-PT" altLang="en-US" sz="1600" b="1" dirty="0" err="1" smtClean="0">
                <a:solidFill>
                  <a:schemeClr val="bg1"/>
                </a:solidFill>
              </a:rPr>
              <a:t>GOJava</a:t>
            </a:r>
            <a:endParaRPr lang="pt-PT" altLang="en-US" sz="1600" b="1" dirty="0" err="1" smtClean="0">
              <a:solidFill>
                <a:schemeClr val="bg1"/>
              </a:solidFill>
            </a:endParaRPr>
          </a:p>
        </p:txBody>
      </p:sp>
      <p:pic>
        <p:nvPicPr>
          <p:cNvPr id="13" name="Picture 12" descr="Community Builder logo for dark background"/>
          <p:cNvPicPr>
            <a:picLocks noChangeAspect="1"/>
          </p:cNvPicPr>
          <p:nvPr/>
        </p:nvPicPr>
        <p:blipFill>
          <a:blip r:embed="rId6"/>
          <a:stretch>
            <a:fillRect/>
          </a:stretch>
        </p:blipFill>
        <p:spPr>
          <a:xfrm>
            <a:off x="10364470" y="2047240"/>
            <a:ext cx="1197610" cy="757555"/>
          </a:xfrm>
          <a:prstGeom prst="rect">
            <a:avLst/>
          </a:prstGeom>
        </p:spPr>
      </p:pic>
      <p:pic>
        <p:nvPicPr>
          <p:cNvPr id="6" name="Picture 5"/>
          <p:cNvPicPr>
            <a:picLocks noChangeAspect="1"/>
          </p:cNvPicPr>
          <p:nvPr/>
        </p:nvPicPr>
        <p:blipFill>
          <a:blip r:embed="rId7"/>
          <a:stretch>
            <a:fillRect/>
          </a:stretch>
        </p:blipFill>
        <p:spPr>
          <a:xfrm>
            <a:off x="2642870" y="4488180"/>
            <a:ext cx="557784" cy="643821"/>
          </a:xfrm>
          <a:prstGeom prst="rect">
            <a:avLst/>
          </a:prstGeom>
        </p:spPr>
      </p:pic>
      <p:pic>
        <p:nvPicPr>
          <p:cNvPr id="14" name="Picture 13"/>
          <p:cNvPicPr>
            <a:picLocks noChangeAspect="1"/>
          </p:cNvPicPr>
          <p:nvPr/>
        </p:nvPicPr>
        <p:blipFill>
          <a:blip r:embed="rId8"/>
          <a:stretch>
            <a:fillRect/>
          </a:stretch>
        </p:blipFill>
        <p:spPr>
          <a:xfrm>
            <a:off x="407035" y="4497070"/>
            <a:ext cx="557784" cy="557784"/>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F44F0B"/>
                </a:solidFill>
                <a:ea typeface="Amazon Ember"/>
                <a:cs typeface="Amazon Ember"/>
              </a:rPr>
              <a:t>Computer Science</a:t>
            </a:r>
            <a:endParaRPr sz="1800" b="1" dirty="0">
              <a:solidFill>
                <a:srgbClr val="F44F0B"/>
              </a:solidFill>
              <a:ea typeface="Amazon Ember"/>
              <a:cs typeface="Amazon Ember"/>
            </a:endParaRPr>
          </a:p>
        </p:txBody>
      </p:sp>
      <p:sp>
        <p:nvSpPr>
          <p:cNvPr id="22" name="Text Box 21"/>
          <p:cNvSpPr txBox="1"/>
          <p:nvPr/>
        </p:nvSpPr>
        <p:spPr>
          <a:xfrm>
            <a:off x="6644640" y="4126865"/>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9"/>
          <a:stretch>
            <a:fillRect/>
          </a:stretch>
        </p:blipFill>
        <p:spPr>
          <a:xfrm>
            <a:off x="6326505" y="4145915"/>
            <a:ext cx="318135" cy="318135"/>
          </a:xfrm>
          <a:prstGeom prst="rect">
            <a:avLst/>
          </a:prstGeom>
        </p:spPr>
      </p:pic>
      <p:pic>
        <p:nvPicPr>
          <p:cNvPr id="25" name="Picture 24"/>
          <p:cNvPicPr>
            <a:picLocks noChangeAspect="1"/>
          </p:cNvPicPr>
          <p:nvPr/>
        </p:nvPicPr>
        <p:blipFill>
          <a:blip r:embed="rId10"/>
          <a:stretch>
            <a:fillRect/>
          </a:stretch>
        </p:blipFill>
        <p:spPr>
          <a:xfrm>
            <a:off x="6300470" y="3256915"/>
            <a:ext cx="320040" cy="320040"/>
          </a:xfrm>
          <a:prstGeom prst="rect">
            <a:avLst/>
          </a:prstGeom>
        </p:spPr>
      </p:pic>
      <p:pic>
        <p:nvPicPr>
          <p:cNvPr id="26" name="Picture 25"/>
          <p:cNvPicPr>
            <a:picLocks noChangeAspect="1"/>
          </p:cNvPicPr>
          <p:nvPr/>
        </p:nvPicPr>
        <p:blipFill>
          <a:blip r:embed="rId11"/>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rgbClr val="F44F0B"/>
                </a:solidFill>
                <a:ea typeface="Amazon Ember"/>
                <a:cs typeface="Amazon Ember"/>
                <a:sym typeface="+mn-ea"/>
              </a:rPr>
              <a:t>Information Security</a:t>
            </a:r>
            <a:endParaRPr lang="en-US" b="1" dirty="0">
              <a:solidFill>
                <a:srgbClr val="F44F0B"/>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2"/>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F44F0B"/>
                </a:solidFill>
                <a:ea typeface="Amazon Ember"/>
                <a:cs typeface="Amazon Ember"/>
              </a:rPr>
              <a:t>S</a:t>
            </a:r>
            <a:r>
              <a:rPr sz="1800" b="1" dirty="0">
                <a:solidFill>
                  <a:srgbClr val="F44F0B"/>
                </a:solidFill>
                <a:ea typeface="Amazon Ember"/>
                <a:cs typeface="Amazon Ember"/>
              </a:rPr>
              <a:t>ystem </a:t>
            </a:r>
            <a:r>
              <a:rPr lang="pt-PT" sz="1800" b="1" dirty="0">
                <a:solidFill>
                  <a:srgbClr val="F44F0B"/>
                </a:solidFill>
                <a:ea typeface="Amazon Ember"/>
                <a:cs typeface="Amazon Ember"/>
              </a:rPr>
              <a:t>D</a:t>
            </a:r>
            <a:r>
              <a:rPr sz="1800" b="1" dirty="0">
                <a:solidFill>
                  <a:srgbClr val="F44F0B"/>
                </a:solidFill>
                <a:ea typeface="Amazon Ember"/>
                <a:cs typeface="Amazon Ember"/>
              </a:rPr>
              <a:t>evelopment</a:t>
            </a:r>
            <a:endParaRPr sz="1800" b="1" dirty="0">
              <a:solidFill>
                <a:srgbClr val="F44F0B"/>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rgbClr val="F4630B"/>
                </a:solidFill>
                <a:latin typeface="Cooper Black" panose="0208090404030B020404" charset="0"/>
                <a:cs typeface="Cooper Black" panose="0208090404030B020404" charset="0"/>
              </a:rPr>
              <a:t>Serverless</a:t>
            </a:r>
            <a:endParaRPr lang="pt-PT" altLang="en-US">
              <a:solidFill>
                <a:srgbClr val="F4630B"/>
              </a:solidFill>
              <a:latin typeface="Cooper Black" panose="0208090404030B020404" charset="0"/>
              <a:cs typeface="Cooper Black" panose="0208090404030B020404" charset="0"/>
            </a:endParaRPr>
          </a:p>
        </p:txBody>
      </p:sp>
      <p:pic>
        <p:nvPicPr>
          <p:cNvPr id="32" name="Picture 31"/>
          <p:cNvPicPr>
            <a:picLocks noChangeAspect="1"/>
          </p:cNvPicPr>
          <p:nvPr/>
        </p:nvPicPr>
        <p:blipFill>
          <a:blip r:embed="rId13"/>
          <a:stretch>
            <a:fillRect/>
          </a:stretch>
        </p:blipFill>
        <p:spPr>
          <a:xfrm>
            <a:off x="-9525" y="-10160"/>
            <a:ext cx="106680" cy="6829425"/>
          </a:xfrm>
          <a:prstGeom prst="rect">
            <a:avLst/>
          </a:prstGeom>
        </p:spPr>
      </p:pic>
      <p:pic>
        <p:nvPicPr>
          <p:cNvPr id="4" name="Picture 3" descr="files_a_w_aws_prod1_docebosaas_com_wysiwyg_upload_1669640517254-AWSLearningBadges_Technology-Serverless-removebg-preview"/>
          <p:cNvPicPr>
            <a:picLocks noChangeAspect="1"/>
          </p:cNvPicPr>
          <p:nvPr/>
        </p:nvPicPr>
        <p:blipFill>
          <a:blip r:embed="rId14"/>
          <a:stretch>
            <a:fillRect/>
          </a:stretch>
        </p:blipFill>
        <p:spPr>
          <a:xfrm>
            <a:off x="3628390" y="5255895"/>
            <a:ext cx="1466215" cy="1529715"/>
          </a:xfrm>
          <a:prstGeom prst="rect">
            <a:avLst/>
          </a:prstGeom>
        </p:spPr>
      </p:pic>
      <p:pic>
        <p:nvPicPr>
          <p:cNvPr id="33" name="Picture 32" descr="aws_credlybadges_technology_cloudessentials-removebg-preview"/>
          <p:cNvPicPr>
            <a:picLocks noChangeAspect="1"/>
          </p:cNvPicPr>
          <p:nvPr/>
        </p:nvPicPr>
        <p:blipFill>
          <a:blip r:embed="rId15"/>
          <a:stretch>
            <a:fillRect/>
          </a:stretch>
        </p:blipFill>
        <p:spPr>
          <a:xfrm>
            <a:off x="7055485" y="5252085"/>
            <a:ext cx="1502410" cy="1539875"/>
          </a:xfrm>
          <a:prstGeom prst="rect">
            <a:avLst/>
          </a:prstGeom>
        </p:spPr>
      </p:pic>
      <p:pic>
        <p:nvPicPr>
          <p:cNvPr id="35" name="Picture 34" descr="aws_credlybadges_technology_compute-removebg-preview"/>
          <p:cNvPicPr>
            <a:picLocks noChangeAspect="1"/>
          </p:cNvPicPr>
          <p:nvPr/>
        </p:nvPicPr>
        <p:blipFill>
          <a:blip r:embed="rId16"/>
          <a:stretch>
            <a:fillRect/>
          </a:stretch>
        </p:blipFill>
        <p:spPr>
          <a:xfrm>
            <a:off x="5906135" y="5252085"/>
            <a:ext cx="1494155" cy="1546860"/>
          </a:xfrm>
          <a:prstGeom prst="rect">
            <a:avLst/>
          </a:prstGeom>
        </p:spPr>
      </p:pic>
      <p:pic>
        <p:nvPicPr>
          <p:cNvPr id="34" name="Picture 33"/>
          <p:cNvPicPr>
            <a:picLocks noChangeAspect="1"/>
          </p:cNvPicPr>
          <p:nvPr/>
        </p:nvPicPr>
        <p:blipFill>
          <a:blip r:embed="rId17"/>
          <a:stretch>
            <a:fillRect/>
          </a:stretch>
        </p:blipFill>
        <p:spPr>
          <a:xfrm>
            <a:off x="5017135" y="488315"/>
            <a:ext cx="2161540" cy="2199640"/>
          </a:xfrm>
          <a:prstGeom prst="rect">
            <a:avLst/>
          </a:prstGeom>
        </p:spPr>
      </p:pic>
      <p:pic>
        <p:nvPicPr>
          <p:cNvPr id="37" name="Picture 36" descr="aws_credlybadges_storage_file-removebg-preview"/>
          <p:cNvPicPr>
            <a:picLocks noChangeAspect="1"/>
          </p:cNvPicPr>
          <p:nvPr/>
        </p:nvPicPr>
        <p:blipFill>
          <a:blip r:embed="rId18"/>
          <a:stretch>
            <a:fillRect/>
          </a:stretch>
        </p:blipFill>
        <p:spPr>
          <a:xfrm>
            <a:off x="1282065" y="5250815"/>
            <a:ext cx="1510665" cy="1555115"/>
          </a:xfrm>
          <a:prstGeom prst="rect">
            <a:avLst/>
          </a:prstGeom>
        </p:spPr>
      </p:pic>
      <p:pic>
        <p:nvPicPr>
          <p:cNvPr id="36" name="Picture 35" descr="networkingcore-removebg-preview"/>
          <p:cNvPicPr>
            <a:picLocks noChangeAspect="1"/>
          </p:cNvPicPr>
          <p:nvPr/>
        </p:nvPicPr>
        <p:blipFill>
          <a:blip r:embed="rId19"/>
          <a:stretch>
            <a:fillRect/>
          </a:stretch>
        </p:blipFill>
        <p:spPr>
          <a:xfrm>
            <a:off x="2431415" y="5248275"/>
            <a:ext cx="1544320" cy="1568450"/>
          </a:xfrm>
          <a:prstGeom prst="rect">
            <a:avLst/>
          </a:prstGeom>
        </p:spPr>
      </p:pic>
      <p:pic>
        <p:nvPicPr>
          <p:cNvPr id="38" name="Picture 37" descr="aws_credlybadges_technology_events_workflows-removebg-preview"/>
          <p:cNvPicPr>
            <a:picLocks noChangeAspect="1"/>
          </p:cNvPicPr>
          <p:nvPr/>
        </p:nvPicPr>
        <p:blipFill>
          <a:blip r:embed="rId20"/>
          <a:stretch>
            <a:fillRect/>
          </a:stretch>
        </p:blipFill>
        <p:spPr>
          <a:xfrm>
            <a:off x="4756150" y="5259070"/>
            <a:ext cx="1501140" cy="1557655"/>
          </a:xfrm>
          <a:prstGeom prst="rect">
            <a:avLst/>
          </a:prstGeom>
        </p:spPr>
      </p:pic>
      <p:sp>
        <p:nvSpPr>
          <p:cNvPr id="39" name="Text Box 38"/>
          <p:cNvSpPr txBox="1"/>
          <p:nvPr/>
        </p:nvSpPr>
        <p:spPr>
          <a:xfrm>
            <a:off x="7257415" y="299085"/>
            <a:ext cx="2372360" cy="922020"/>
          </a:xfrm>
          <a:prstGeom prst="rect">
            <a:avLst/>
          </a:prstGeom>
          <a:noFill/>
        </p:spPr>
        <p:txBody>
          <a:bodyPr wrap="none" rtlCol="0">
            <a:spAutoFit/>
          </a:bodyPr>
          <a:p>
            <a:pPr algn="l"/>
            <a:r>
              <a:rPr lang="en-US" sz="5400" b="1">
                <a:solidFill>
                  <a:srgbClr val="F44F0B"/>
                </a:solidFill>
              </a:rPr>
              <a:t>Q</a:t>
            </a:r>
            <a:r>
              <a:rPr lang="pt-PT" altLang="en-US" sz="5400" b="1">
                <a:solidFill>
                  <a:srgbClr val="F44F0B"/>
                </a:solidFill>
              </a:rPr>
              <a:t> </a:t>
            </a:r>
            <a:r>
              <a:rPr lang="en-US" sz="5400" b="1">
                <a:solidFill>
                  <a:srgbClr val="F44F0B"/>
                </a:solidFill>
              </a:rPr>
              <a:t>&amp;</a:t>
            </a:r>
            <a:r>
              <a:rPr lang="pt-PT" altLang="en-US" sz="5400" b="1">
                <a:solidFill>
                  <a:srgbClr val="F44F0B"/>
                </a:solidFill>
              </a:rPr>
              <a:t> </a:t>
            </a:r>
            <a:r>
              <a:rPr lang="en-US" sz="5400" b="1">
                <a:solidFill>
                  <a:srgbClr val="F44F0B"/>
                </a:solidFill>
              </a:rPr>
              <a:t>A</a:t>
            </a:r>
            <a:endParaRPr lang="en-US" sz="5400" b="1">
              <a:solidFill>
                <a:srgbClr val="F44F0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959485" y="2240280"/>
            <a:ext cx="4124960" cy="73469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4400" b="1" dirty="0">
                <a:solidFill>
                  <a:srgbClr val="F44F0B"/>
                </a:solidFill>
              </a:rPr>
              <a:t>THANK YOU</a:t>
            </a:r>
            <a:endParaRPr lang="pt-PT" altLang="en-US" sz="4400" b="1" dirty="0">
              <a:solidFill>
                <a:srgbClr val="F44F0B"/>
              </a:solidFill>
            </a:endParaRPr>
          </a:p>
        </p:txBody>
      </p:sp>
      <p:sp>
        <p:nvSpPr>
          <p:cNvPr id="9" name="Text Box 8"/>
          <p:cNvSpPr txBox="1"/>
          <p:nvPr/>
        </p:nvSpPr>
        <p:spPr>
          <a:xfrm>
            <a:off x="1391920" y="369316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sp>
        <p:nvSpPr>
          <p:cNvPr id="29" name="Text Box 28"/>
          <p:cNvSpPr txBox="1"/>
          <p:nvPr/>
        </p:nvSpPr>
        <p:spPr>
          <a:xfrm>
            <a:off x="1398905" y="411480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22" name="Text Box 21"/>
          <p:cNvSpPr txBox="1"/>
          <p:nvPr/>
        </p:nvSpPr>
        <p:spPr>
          <a:xfrm>
            <a:off x="1395095" y="4542155"/>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1"/>
          <a:stretch>
            <a:fillRect/>
          </a:stretch>
        </p:blipFill>
        <p:spPr>
          <a:xfrm>
            <a:off x="1068070" y="4561205"/>
            <a:ext cx="318135" cy="318135"/>
          </a:xfrm>
          <a:prstGeom prst="rect">
            <a:avLst/>
          </a:prstGeom>
        </p:spPr>
      </p:pic>
      <p:pic>
        <p:nvPicPr>
          <p:cNvPr id="25" name="Picture 24"/>
          <p:cNvPicPr>
            <a:picLocks noChangeAspect="1"/>
          </p:cNvPicPr>
          <p:nvPr/>
        </p:nvPicPr>
        <p:blipFill>
          <a:blip r:embed="rId2"/>
          <a:stretch>
            <a:fillRect/>
          </a:stretch>
        </p:blipFill>
        <p:spPr>
          <a:xfrm>
            <a:off x="1042035" y="3672205"/>
            <a:ext cx="320040" cy="320040"/>
          </a:xfrm>
          <a:prstGeom prst="rect">
            <a:avLst/>
          </a:prstGeom>
        </p:spPr>
      </p:pic>
      <p:pic>
        <p:nvPicPr>
          <p:cNvPr id="26" name="Picture 25"/>
          <p:cNvPicPr>
            <a:picLocks noChangeAspect="1"/>
          </p:cNvPicPr>
          <p:nvPr/>
        </p:nvPicPr>
        <p:blipFill>
          <a:blip r:embed="rId3"/>
          <a:stretch>
            <a:fillRect/>
          </a:stretch>
        </p:blipFill>
        <p:spPr>
          <a:xfrm>
            <a:off x="1042035" y="4116705"/>
            <a:ext cx="320040" cy="320040"/>
          </a:xfrm>
          <a:prstGeom prst="rect">
            <a:avLst/>
          </a:prstGeom>
        </p:spPr>
      </p:pic>
      <p:sp>
        <p:nvSpPr>
          <p:cNvPr id="28" name="Text Box 27"/>
          <p:cNvSpPr txBox="1"/>
          <p:nvPr/>
        </p:nvSpPr>
        <p:spPr>
          <a:xfrm>
            <a:off x="1415415" y="496633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4"/>
          <a:stretch>
            <a:fillRect/>
          </a:stretch>
        </p:blipFill>
        <p:spPr>
          <a:xfrm>
            <a:off x="1101725" y="4969510"/>
            <a:ext cx="320040" cy="320040"/>
          </a:xfrm>
          <a:prstGeom prst="rect">
            <a:avLst/>
          </a:prstGeom>
        </p:spPr>
      </p:pic>
      <p:sp>
        <p:nvSpPr>
          <p:cNvPr id="2" name="Title 1"/>
          <p:cNvSpPr>
            <a:spLocks noGrp="1"/>
          </p:cNvSpPr>
          <p:nvPr/>
        </p:nvSpPr>
        <p:spPr>
          <a:xfrm>
            <a:off x="969645" y="3200400"/>
            <a:ext cx="1818640" cy="4083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800" b="1" dirty="0">
                <a:solidFill>
                  <a:schemeClr val="bg1"/>
                </a:solidFill>
              </a:rPr>
              <a:t>Weder Sousa</a:t>
            </a:r>
            <a:endParaRPr lang="pt-PT" altLang="en-US" sz="18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1800225" y="0"/>
            <a:ext cx="10350500" cy="6866255"/>
          </a:xfrm>
          <a:prstGeom prst="rect">
            <a:avLst/>
          </a:prstGeom>
        </p:spPr>
      </p:pic>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4246"/>
            <a:ext cx="42976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Bedrock</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98425" y="430085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2: </a:t>
            </a:r>
            <a:r>
              <a:rPr lang="pt-PT" altLang="en-US">
                <a:solidFill>
                  <a:schemeClr val="bg1"/>
                </a:solidFill>
                <a:latin typeface="Swiss921 BT" panose="020B0806030502050204" charset="0"/>
                <a:cs typeface="Swiss921 BT" panose="020B0806030502050204" charset="0"/>
                <a:sym typeface="+mn-ea"/>
              </a:rPr>
              <a:t>Presentation of the integration architecture AWS Bedrock</a:t>
            </a:r>
            <a:endParaRPr lang="pt-PT" altLang="en-US">
              <a:solidFill>
                <a:schemeClr val="bg1"/>
              </a:solidFill>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12933</Words>
  <Application>WPS Presentation</Application>
  <PresentationFormat>Widescreen</PresentationFormat>
  <Paragraphs>769</Paragraphs>
  <Slides>70</Slides>
  <Notes>0</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70</vt:i4>
      </vt:variant>
    </vt:vector>
  </HeadingPairs>
  <TitlesOfParts>
    <vt:vector size="103" baseType="lpstr">
      <vt:lpstr>Arial</vt:lpstr>
      <vt:lpstr>SimSun</vt:lpstr>
      <vt:lpstr>Wingdings</vt:lpstr>
      <vt:lpstr>Nimbus Roman No9 L</vt:lpstr>
      <vt:lpstr>Amazon Ember Light</vt:lpstr>
      <vt:lpstr>FreeSans</vt:lpstr>
      <vt:lpstr>Amazon Ember Heavy</vt:lpstr>
      <vt:lpstr>Garuda</vt:lpstr>
      <vt:lpstr>Inter Light</vt:lpstr>
      <vt:lpstr>Swiss921 BT</vt:lpstr>
      <vt:lpstr>Amazon Ember</vt:lpstr>
      <vt:lpstr>Gubbi</vt:lpstr>
      <vt:lpstr>Amazon Ember</vt:lpstr>
      <vt:lpstr>Cooper Black</vt:lpstr>
      <vt:lpstr>Calibri</vt:lpstr>
      <vt:lpstr>DejaVu Sans</vt:lpstr>
      <vt:lpstr>Calibri Light</vt:lpstr>
      <vt:lpstr>Microsoft YaHei</vt:lpstr>
      <vt:lpstr>Droid Sans Fallback</vt:lpstr>
      <vt:lpstr>Arial Unicode MS</vt:lpstr>
      <vt:lpstr>Khmer OS</vt:lpstr>
      <vt:lpstr>Open Sans Condensed</vt:lpstr>
      <vt:lpstr>Amazon Ember Display</vt:lpstr>
      <vt:lpstr>Amazon Ember Mono</vt:lpstr>
      <vt:lpstr>Amazon Ember Duospace</vt:lpstr>
      <vt:lpstr>Noto Sans Mono</vt:lpstr>
      <vt:lpstr>Amazon Ember Display Light</vt:lpstr>
      <vt:lpstr>Amazon Ember Display Heavy</vt:lpstr>
      <vt:lpstr>Amazon Ember Display</vt:lpstr>
      <vt:lpstr>OpenSymbol</vt:lpstr>
      <vt:lpstr>Abyssinica SIL</vt:lpstr>
      <vt:lpstr>Chilanka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  AWS Bedrock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 Application Architecture - RAG</vt:lpstr>
      <vt:lpstr>Conceptual Flow of using RAG with LLMs</vt:lpstr>
      <vt:lpstr>PowerPoint 演示文稿</vt:lpstr>
      <vt:lpstr>PowerPoint 演示文稿</vt:lpstr>
      <vt:lpstr>PowerPoint 演示文稿</vt:lpstr>
      <vt:lpstr>What are we building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1078</cp:revision>
  <dcterms:created xsi:type="dcterms:W3CDTF">2024-11-28T21:28:52Z</dcterms:created>
  <dcterms:modified xsi:type="dcterms:W3CDTF">2024-11-28T21:28:52Z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1033-11.1.0.11723</vt:lpwstr>
  </property>
  <property fmtid="{D5CDD505-2E9C-101B-9397-08002B2CF9AE}" pid="3" name="ICV">
    <vt:lpwstr/>
  </property>
</Properties>
</file>